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9" r:id="rId4"/>
    <p:sldId id="258" r:id="rId5"/>
    <p:sldId id="259" r:id="rId6"/>
    <p:sldId id="260" r:id="rId7"/>
    <p:sldId id="261" r:id="rId8"/>
    <p:sldId id="262" r:id="rId9"/>
    <p:sldId id="263" r:id="rId10"/>
    <p:sldId id="269" r:id="rId11"/>
    <p:sldId id="270" r:id="rId12"/>
    <p:sldId id="271" r:id="rId13"/>
    <p:sldId id="272" r:id="rId14"/>
    <p:sldId id="273" r:id="rId15"/>
    <p:sldId id="266" r:id="rId16"/>
    <p:sldId id="267" r:id="rId17"/>
    <p:sldId id="280" r:id="rId18"/>
    <p:sldId id="268" r:id="rId19"/>
    <p:sldId id="274" r:id="rId20"/>
    <p:sldId id="275" r:id="rId21"/>
    <p:sldId id="276" r:id="rId22"/>
    <p:sldId id="277" r:id="rId23"/>
    <p:sldId id="278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990" autoAdjust="0"/>
    <p:restoredTop sz="94660"/>
  </p:normalViewPr>
  <p:slideViewPr>
    <p:cSldViewPr snapToGrid="0">
      <p:cViewPr varScale="1">
        <p:scale>
          <a:sx n="85" d="100"/>
          <a:sy n="85" d="100"/>
        </p:scale>
        <p:origin x="10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g>
</file>

<file path=ppt/media/image10.png>
</file>

<file path=ppt/media/image11.jpg>
</file>

<file path=ppt/media/image12.jpg>
</file>

<file path=ppt/media/image13.jpeg>
</file>

<file path=ppt/media/image14.png>
</file>

<file path=ppt/media/image15.png>
</file>

<file path=ppt/media/image16.jpeg>
</file>

<file path=ppt/media/image17.jpeg>
</file>

<file path=ppt/media/image18.jpeg>
</file>

<file path=ppt/media/image19.jpeg>
</file>

<file path=ppt/media/image2.jp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122F5-011B-3F0C-FC40-F8766A90D2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4FD556-940B-EB61-38AD-3632CF7BB0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F9AD51-0347-58C9-6D97-1C67922551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AF6C80-DCCD-4A1B-9DDB-4DADB5070B6F}" type="datetimeFigureOut">
              <a:rPr lang="en-US" smtClean="0"/>
              <a:t>9/4/2023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434660-56D9-B4AF-9CC5-701BE0314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4A57CF-7190-1B1B-1481-7A2A6D7FD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D42D7-A41C-4EC8-830E-C0C4A0059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1410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7E131-78C7-3DC8-E1E5-269A34FE3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943BE5-1C82-06E8-A3CE-14180F9CD6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1823C6-CD99-18D4-968F-22B468209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AF6C80-DCCD-4A1B-9DDB-4DADB5070B6F}" type="datetimeFigureOut">
              <a:rPr lang="en-US" smtClean="0"/>
              <a:t>9/4/2023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0C9E55-8B01-514A-7D59-F15B5CA2D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9DAFDA-A4A2-5657-8695-FB69FE685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D42D7-A41C-4EC8-830E-C0C4A0059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2487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DED3CC6-69D0-92C8-A98D-29D8B6CC5F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2DA729-29A5-E98D-DA2C-BFE5E8D866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D83AEC-7DDD-16F3-E0E3-A1CCBF110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AF6C80-DCCD-4A1B-9DDB-4DADB5070B6F}" type="datetimeFigureOut">
              <a:rPr lang="en-US" smtClean="0"/>
              <a:t>9/4/2023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5C3005-0DB2-3A74-7655-991A0A1B1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80E6F8-3488-561D-2AFD-E28C445CDF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D42D7-A41C-4EC8-830E-C0C4A0059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156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E6CEC4-94B0-81CE-3E30-E0D4DF0838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87796D-AC34-16D6-52F1-137157506E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336408-8CB9-9ECD-48C0-3CFBAA7786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AF6C80-DCCD-4A1B-9DDB-4DADB5070B6F}" type="datetimeFigureOut">
              <a:rPr lang="en-US" smtClean="0"/>
              <a:t>9/4/2023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077A6B-B857-8AD2-DAED-EEE7C5A66B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2B6C81-70FD-F322-7DC3-849CECD7E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D42D7-A41C-4EC8-830E-C0C4A0059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1534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73ECE-86F8-3CD5-1BB8-C99C8B3709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D90DA2-F033-1B1B-BE9B-92C2C0D9A2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969076-B7F9-3ACF-6D8A-3E306D1724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AF6C80-DCCD-4A1B-9DDB-4DADB5070B6F}" type="datetimeFigureOut">
              <a:rPr lang="en-US" smtClean="0"/>
              <a:t>9/4/2023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E360A6-09AA-800E-28F1-D70DDC46A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911C11-88E6-398E-AA8D-BD3F222B7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D42D7-A41C-4EC8-830E-C0C4A0059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0146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22D57-3821-3113-AE18-43F46246FD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0FD90C-6525-875C-4EE1-8DAC449E02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18F0F8-B646-B234-ACB1-CEEA05B235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A7E196-0861-5B6E-EB91-7895D78F8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AF6C80-DCCD-4A1B-9DDB-4DADB5070B6F}" type="datetimeFigureOut">
              <a:rPr lang="en-US" smtClean="0"/>
              <a:t>9/4/2023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D520B0-EBBE-8662-6035-5CAA22532E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9E7BE6-DB7D-75E3-FA26-F9F41DF80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D42D7-A41C-4EC8-830E-C0C4A0059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5547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B78358-528E-1CE1-2F02-0081CD0FC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7AD6F1-446D-D70B-5756-840F6D860A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798F60-EC91-5F90-E0F1-EF7D52CA15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94885D0-46FA-135F-7DA5-E0CBAB75C47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B70705-3B1B-9396-C4A1-E81C74ACC5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C921C5B-AC3E-AB70-1607-3C49F4BA1E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AF6C80-DCCD-4A1B-9DDB-4DADB5070B6F}" type="datetimeFigureOut">
              <a:rPr lang="en-US" smtClean="0"/>
              <a:t>9/4/2023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B34843-EA18-1C36-C8F2-9820AAA38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996849B-30EC-277B-D900-27261F67A7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D42D7-A41C-4EC8-830E-C0C4A0059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6292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35FDD-2B12-BFB7-F652-0FB0A6E30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155B5A-2226-3B57-4741-221D9A95D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AF6C80-DCCD-4A1B-9DDB-4DADB5070B6F}" type="datetimeFigureOut">
              <a:rPr lang="en-US" smtClean="0"/>
              <a:t>9/4/2023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85CD25-4E87-57D7-9F97-2BFB0F51D0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C75E86-F90A-F15C-32F1-207086940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D42D7-A41C-4EC8-830E-C0C4A0059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978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41FDC70-6A01-A7E7-39A8-0F3B85ECE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AF6C80-DCCD-4A1B-9DDB-4DADB5070B6F}" type="datetimeFigureOut">
              <a:rPr lang="en-US" smtClean="0"/>
              <a:t>9/4/2023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41390E-AD3E-A70D-8D9B-CA73E16C7B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C5CE17-ADFA-AE8B-545D-774E06A50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D42D7-A41C-4EC8-830E-C0C4A0059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2374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E352C-AFFD-89C4-5AC2-ED4EC8A81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3E098D-FC6A-0A0A-DB19-B59194191A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C59797-69EA-1267-9400-5EDBE880CE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F2AC5B-CB63-A7B0-4B63-DF47E5B81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AF6C80-DCCD-4A1B-9DDB-4DADB5070B6F}" type="datetimeFigureOut">
              <a:rPr lang="en-US" smtClean="0"/>
              <a:t>9/4/2023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5829A8-4521-7667-FDEC-7D6BC9281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42BE28-D0DC-72D0-1352-4C56CD2D9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D42D7-A41C-4EC8-830E-C0C4A0059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8456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BEAC3E-7375-FB36-70CB-DD18D0140C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137228-0C1A-2D8E-F7AE-B5A01A6ECE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BAE2CC-2279-6B30-9C49-7E8A1B6C50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B890AD-13F9-EB5E-C237-5655606234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AF6C80-DCCD-4A1B-9DDB-4DADB5070B6F}" type="datetimeFigureOut">
              <a:rPr lang="en-US" smtClean="0"/>
              <a:t>9/4/2023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826E56-8E9A-58ED-78F9-72EE1CE92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AFADBC-31C8-B73C-D8DE-6CD74F83F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D42D7-A41C-4EC8-830E-C0C4A0059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9866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0900C7D-C26E-89B8-86AB-C0ED53AAE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602FDA-573C-05D9-6A7B-91F5323E85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48EB22-6822-658D-1FF2-D5CB93A02A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AF6C80-DCCD-4A1B-9DDB-4DADB5070B6F}" type="datetimeFigureOut">
              <a:rPr lang="en-US" smtClean="0"/>
              <a:t>9/4/2023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C298FC-7625-4ED2-E01A-70C74A6A88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22E5F3-D6EC-0BB1-B3BF-F8BC19B726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CD42D7-A41C-4EC8-830E-C0C4A0059554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54D09BA-396B-6DF9-AF9A-D82EEDFB897D}"/>
              </a:ext>
            </a:extLst>
          </p:cNvPr>
          <p:cNvSpPr/>
          <p:nvPr userDrawn="1"/>
        </p:nvSpPr>
        <p:spPr>
          <a:xfrm>
            <a:off x="0" y="-1"/>
            <a:ext cx="12192000" cy="1365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A7906E0-61E1-4D96-9E7B-912DE1B4FB82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252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jpeg"/><Relationship Id="rId7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3B356-8644-90A2-D763-EF96D0B504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6346" y="217037"/>
            <a:ext cx="9144000" cy="899928"/>
          </a:xfrm>
        </p:spPr>
        <p:txBody>
          <a:bodyPr>
            <a:normAutofit/>
          </a:bodyPr>
          <a:lstStyle/>
          <a:p>
            <a:r>
              <a:rPr lang="en-US" sz="4800" dirty="0">
                <a:latin typeface="Montserrat" panose="02000505000000020004" pitchFamily="2" charset="0"/>
                <a:ea typeface="Fira Code" panose="020B0809050000020004" pitchFamily="49" charset="0"/>
                <a:cs typeface="Arial" panose="020B0604020202020204" pitchFamily="34" charset="0"/>
              </a:rPr>
              <a:t>Super hostel Management System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B310294-2C00-7791-4382-E4CF05FE18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065762" y="1400707"/>
            <a:ext cx="5597630" cy="3731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PHP – Logos Download">
            <a:extLst>
              <a:ext uri="{FF2B5EF4-FFF2-40B4-BE49-F238E27FC236}">
                <a16:creationId xmlns:a16="http://schemas.microsoft.com/office/drawing/2014/main" id="{766FD271-0278-A3B1-F418-4832A9836C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8181" y="5753602"/>
            <a:ext cx="1382656" cy="726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earn the Ways to Recover MySQL Root Password without Restarting ...">
            <a:extLst>
              <a:ext uri="{FF2B5EF4-FFF2-40B4-BE49-F238E27FC236}">
                <a16:creationId xmlns:a16="http://schemas.microsoft.com/office/drawing/2014/main" id="{6C0C2401-BF37-F480-6DBF-5DF8EE0703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49488" y="5222343"/>
            <a:ext cx="1788850" cy="1788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utoShape 10" descr="Html Logo Png Transparent Background , Free Transparent Clipart ...">
            <a:extLst>
              <a:ext uri="{FF2B5EF4-FFF2-40B4-BE49-F238E27FC236}">
                <a16:creationId xmlns:a16="http://schemas.microsoft.com/office/drawing/2014/main" id="{EE137189-D978-5885-5F1E-B79EC666A4A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36" name="Picture 12" descr="Html Logo : How To Add Image ,Music And Hyperlink In HTML - Techno ...">
            <a:extLst>
              <a:ext uri="{FF2B5EF4-FFF2-40B4-BE49-F238E27FC236}">
                <a16:creationId xmlns:a16="http://schemas.microsoft.com/office/drawing/2014/main" id="{C3DEFDBF-6D2A-BC0B-838C-E99B64C1D5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851" y="5666745"/>
            <a:ext cx="702120" cy="900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css 3 Logo PNG Transparent &amp; SVG Vector - Freebie Supply">
            <a:extLst>
              <a:ext uri="{FF2B5EF4-FFF2-40B4-BE49-F238E27FC236}">
                <a16:creationId xmlns:a16="http://schemas.microsoft.com/office/drawing/2014/main" id="{348F43A4-2023-2CE6-4483-4B4F285E39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5335" y="5666804"/>
            <a:ext cx="638283" cy="899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demotivator - npm">
            <a:extLst>
              <a:ext uri="{FF2B5EF4-FFF2-40B4-BE49-F238E27FC236}">
                <a16:creationId xmlns:a16="http://schemas.microsoft.com/office/drawing/2014/main" id="{4971A02A-0606-6979-924B-638692DE7B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2899" y="5711717"/>
            <a:ext cx="810103" cy="810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>
            <a:extLst>
              <a:ext uri="{FF2B5EF4-FFF2-40B4-BE49-F238E27FC236}">
                <a16:creationId xmlns:a16="http://schemas.microsoft.com/office/drawing/2014/main" id="{DE919968-4FD3-CBC4-D848-3DDADD258D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0215" y="5458896"/>
            <a:ext cx="1315745" cy="1315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D424E0C-C389-4633-8702-FA879B92976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6900" y="5700868"/>
            <a:ext cx="827143" cy="82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9508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38ED051-D9A2-5B05-464F-9D50E3F9F722}"/>
              </a:ext>
            </a:extLst>
          </p:cNvPr>
          <p:cNvSpPr txBox="1"/>
          <p:nvPr/>
        </p:nvSpPr>
        <p:spPr>
          <a:xfrm>
            <a:off x="865526" y="271638"/>
            <a:ext cx="39267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accent1"/>
                </a:solidFill>
              </a:rPr>
              <a:t>Software Flowchart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351956F1-3EB6-464B-BB2C-57918A541FA8}"/>
              </a:ext>
            </a:extLst>
          </p:cNvPr>
          <p:cNvSpPr/>
          <p:nvPr/>
        </p:nvSpPr>
        <p:spPr>
          <a:xfrm>
            <a:off x="1817512" y="1309511"/>
            <a:ext cx="2901244" cy="162560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Booking</a:t>
            </a:r>
          </a:p>
        </p:txBody>
      </p:sp>
      <p:sp>
        <p:nvSpPr>
          <p:cNvPr id="4" name="Arrow: Down 3">
            <a:extLst>
              <a:ext uri="{FF2B5EF4-FFF2-40B4-BE49-F238E27FC236}">
                <a16:creationId xmlns:a16="http://schemas.microsoft.com/office/drawing/2014/main" id="{73155D0A-CCBD-4DF8-9334-68B2525D548A}"/>
              </a:ext>
            </a:extLst>
          </p:cNvPr>
          <p:cNvSpPr/>
          <p:nvPr/>
        </p:nvSpPr>
        <p:spPr>
          <a:xfrm rot="16200000">
            <a:off x="5381265" y="1478843"/>
            <a:ext cx="345743" cy="1286935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64694F0-875C-4CE7-9128-6ACCED4FA6CA}"/>
              </a:ext>
            </a:extLst>
          </p:cNvPr>
          <p:cNvSpPr/>
          <p:nvPr/>
        </p:nvSpPr>
        <p:spPr>
          <a:xfrm>
            <a:off x="6389517" y="1309510"/>
            <a:ext cx="2901244" cy="162560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Processing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DB1EAA9F-D50D-4205-B7E3-BB2EB13C199C}"/>
              </a:ext>
            </a:extLst>
          </p:cNvPr>
          <p:cNvSpPr/>
          <p:nvPr/>
        </p:nvSpPr>
        <p:spPr>
          <a:xfrm>
            <a:off x="6389517" y="3922891"/>
            <a:ext cx="2901244" cy="162560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Payment</a:t>
            </a: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108E7B2C-F840-4CF4-8B25-3AB4734ABB61}"/>
              </a:ext>
            </a:extLst>
          </p:cNvPr>
          <p:cNvSpPr/>
          <p:nvPr/>
        </p:nvSpPr>
        <p:spPr>
          <a:xfrm>
            <a:off x="7667267" y="3024011"/>
            <a:ext cx="345743" cy="809979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3285EAB5-1E17-4211-A81F-0A5F023891A9}"/>
              </a:ext>
            </a:extLst>
          </p:cNvPr>
          <p:cNvSpPr/>
          <p:nvPr/>
        </p:nvSpPr>
        <p:spPr>
          <a:xfrm>
            <a:off x="1891063" y="4075291"/>
            <a:ext cx="2901244" cy="162560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Invoicing</a:t>
            </a:r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89DFA08A-9471-444B-AFF2-298A65BFE0B8}"/>
              </a:ext>
            </a:extLst>
          </p:cNvPr>
          <p:cNvSpPr/>
          <p:nvPr/>
        </p:nvSpPr>
        <p:spPr>
          <a:xfrm rot="5400000">
            <a:off x="5418040" y="4363862"/>
            <a:ext cx="345743" cy="1048458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914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38ED051-D9A2-5B05-464F-9D50E3F9F722}"/>
              </a:ext>
            </a:extLst>
          </p:cNvPr>
          <p:cNvSpPr txBox="1"/>
          <p:nvPr/>
        </p:nvSpPr>
        <p:spPr>
          <a:xfrm>
            <a:off x="907727" y="411924"/>
            <a:ext cx="23137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1"/>
                </a:solidFill>
              </a:rPr>
              <a:t>Modules: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4DC7EB2-0CF7-410E-A8F5-6E71E00D83AB}"/>
              </a:ext>
            </a:extLst>
          </p:cNvPr>
          <p:cNvSpPr/>
          <p:nvPr/>
        </p:nvSpPr>
        <p:spPr>
          <a:xfrm>
            <a:off x="907727" y="2929916"/>
            <a:ext cx="1946884" cy="194688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Payment Module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916CFEC-7ED9-4AAE-A687-F949A5F9E3F1}"/>
              </a:ext>
            </a:extLst>
          </p:cNvPr>
          <p:cNvSpPr/>
          <p:nvPr/>
        </p:nvSpPr>
        <p:spPr>
          <a:xfrm>
            <a:off x="4933244" y="2907338"/>
            <a:ext cx="1761067" cy="176106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Project</a:t>
            </a:r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AD0BD6F0-5CBD-4DD0-A0ED-8EF456221C41}"/>
              </a:ext>
            </a:extLst>
          </p:cNvPr>
          <p:cNvSpPr/>
          <p:nvPr/>
        </p:nvSpPr>
        <p:spPr>
          <a:xfrm rot="5400000">
            <a:off x="3571745" y="3078084"/>
            <a:ext cx="434848" cy="1610818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53E7712-9352-4DF6-A3AA-8B1A5B2CC09C}"/>
              </a:ext>
            </a:extLst>
          </p:cNvPr>
          <p:cNvSpPr/>
          <p:nvPr/>
        </p:nvSpPr>
        <p:spPr>
          <a:xfrm>
            <a:off x="8668838" y="2744099"/>
            <a:ext cx="1946884" cy="194688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Invoicing</a:t>
            </a:r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B3DF8672-88C3-4E0D-8FD0-A105C1540D96}"/>
              </a:ext>
            </a:extLst>
          </p:cNvPr>
          <p:cNvSpPr/>
          <p:nvPr/>
        </p:nvSpPr>
        <p:spPr>
          <a:xfrm rot="16200000">
            <a:off x="7464150" y="3005040"/>
            <a:ext cx="434848" cy="1610818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71D31814-790F-4C90-9D24-3D82D5D19825}"/>
              </a:ext>
            </a:extLst>
          </p:cNvPr>
          <p:cNvSpPr/>
          <p:nvPr/>
        </p:nvSpPr>
        <p:spPr>
          <a:xfrm>
            <a:off x="4840335" y="442970"/>
            <a:ext cx="1946884" cy="194688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Booking</a:t>
            </a:r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ACD97327-2996-4C0D-8081-C8B2EF4DD0E2}"/>
              </a:ext>
            </a:extLst>
          </p:cNvPr>
          <p:cNvSpPr/>
          <p:nvPr/>
        </p:nvSpPr>
        <p:spPr>
          <a:xfrm rot="10800000">
            <a:off x="5596353" y="2498793"/>
            <a:ext cx="434848" cy="322183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A02DFFA-4627-4860-9090-C85CACC17BBC}"/>
              </a:ext>
            </a:extLst>
          </p:cNvPr>
          <p:cNvSpPr/>
          <p:nvPr/>
        </p:nvSpPr>
        <p:spPr>
          <a:xfrm>
            <a:off x="4933244" y="5071757"/>
            <a:ext cx="1684643" cy="168464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Reports</a:t>
            </a:r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411AF6AD-839A-4103-B7E1-0A63E1404A14}"/>
              </a:ext>
            </a:extLst>
          </p:cNvPr>
          <p:cNvSpPr/>
          <p:nvPr/>
        </p:nvSpPr>
        <p:spPr>
          <a:xfrm>
            <a:off x="5558141" y="4726996"/>
            <a:ext cx="434848" cy="322183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2807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38ED051-D9A2-5B05-464F-9D50E3F9F722}"/>
              </a:ext>
            </a:extLst>
          </p:cNvPr>
          <p:cNvSpPr txBox="1"/>
          <p:nvPr/>
        </p:nvSpPr>
        <p:spPr>
          <a:xfrm>
            <a:off x="921796" y="594804"/>
            <a:ext cx="38367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</a:rPr>
              <a:t>Timeline And Milestone: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6D032A84-04C4-B0B5-C998-655596041A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2930081"/>
              </p:ext>
            </p:extLst>
          </p:nvPr>
        </p:nvGraphicFramePr>
        <p:xfrm>
          <a:off x="1677879" y="1825626"/>
          <a:ext cx="7865616" cy="4556819"/>
        </p:xfrm>
        <a:graphic>
          <a:graphicData uri="http://schemas.openxmlformats.org/drawingml/2006/table">
            <a:tbl>
              <a:tblPr>
                <a:tableStyleId>{8799B23B-EC83-4686-B30A-512413B5E67A}</a:tableStyleId>
              </a:tblPr>
              <a:tblGrid>
                <a:gridCol w="5584055">
                  <a:extLst>
                    <a:ext uri="{9D8B030D-6E8A-4147-A177-3AD203B41FA5}">
                      <a16:colId xmlns:a16="http://schemas.microsoft.com/office/drawing/2014/main" val="1399586537"/>
                    </a:ext>
                  </a:extLst>
                </a:gridCol>
                <a:gridCol w="2281561">
                  <a:extLst>
                    <a:ext uri="{9D8B030D-6E8A-4147-A177-3AD203B41FA5}">
                      <a16:colId xmlns:a16="http://schemas.microsoft.com/office/drawing/2014/main" val="139868747"/>
                    </a:ext>
                  </a:extLst>
                </a:gridCol>
              </a:tblGrid>
              <a:tr h="5535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1" dirty="0">
                          <a:solidFill>
                            <a:schemeClr val="bg1"/>
                          </a:solidFill>
                          <a:effectLst/>
                        </a:rPr>
                        <a:t>Milestone</a:t>
                      </a:r>
                    </a:p>
                  </a:txBody>
                  <a:tcPr marL="87027" marR="87027" marT="43513" marB="43513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1" dirty="0">
                          <a:solidFill>
                            <a:schemeClr val="bg1"/>
                          </a:solidFill>
                          <a:effectLst/>
                        </a:rPr>
                        <a:t>Duration (Days)</a:t>
                      </a:r>
                    </a:p>
                  </a:txBody>
                  <a:tcPr marL="87027" marR="87027" marT="43513" marB="43513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6077081"/>
                  </a:ext>
                </a:extLst>
              </a:tr>
              <a:tr h="609187">
                <a:tc>
                  <a:txBody>
                    <a:bodyPr/>
                    <a:lstStyle/>
                    <a:p>
                      <a:pPr fontAlgn="base"/>
                      <a:r>
                        <a:rPr lang="en-US" sz="1700">
                          <a:effectLst/>
                        </a:rPr>
                        <a:t>Requirements Gathering</a:t>
                      </a:r>
                    </a:p>
                  </a:txBody>
                  <a:tcPr marL="87027" marR="87027" marT="43513" marB="43513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700" dirty="0">
                          <a:effectLst/>
                        </a:rPr>
                        <a:t>2</a:t>
                      </a:r>
                    </a:p>
                  </a:txBody>
                  <a:tcPr marL="87027" marR="87027" marT="43513" marB="43513" anchor="ctr"/>
                </a:tc>
                <a:extLst>
                  <a:ext uri="{0D108BD9-81ED-4DB2-BD59-A6C34878D82A}">
                    <a16:rowId xmlns:a16="http://schemas.microsoft.com/office/drawing/2014/main" val="3095336412"/>
                  </a:ext>
                </a:extLst>
              </a:tr>
              <a:tr h="609187">
                <a:tc>
                  <a:txBody>
                    <a:bodyPr/>
                    <a:lstStyle/>
                    <a:p>
                      <a:pPr fontAlgn="base"/>
                      <a:r>
                        <a:rPr lang="en-US" sz="1700">
                          <a:effectLst/>
                        </a:rPr>
                        <a:t>Design and User Interface</a:t>
                      </a:r>
                    </a:p>
                  </a:txBody>
                  <a:tcPr marL="87027" marR="87027" marT="43513" marB="43513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700" dirty="0">
                          <a:effectLst/>
                        </a:rPr>
                        <a:t>5</a:t>
                      </a:r>
                    </a:p>
                  </a:txBody>
                  <a:tcPr marL="87027" marR="87027" marT="43513" marB="43513" anchor="ctr"/>
                </a:tc>
                <a:extLst>
                  <a:ext uri="{0D108BD9-81ED-4DB2-BD59-A6C34878D82A}">
                    <a16:rowId xmlns:a16="http://schemas.microsoft.com/office/drawing/2014/main" val="3703403328"/>
                  </a:ext>
                </a:extLst>
              </a:tr>
              <a:tr h="609187">
                <a:tc>
                  <a:txBody>
                    <a:bodyPr/>
                    <a:lstStyle/>
                    <a:p>
                      <a:pPr fontAlgn="base"/>
                      <a:r>
                        <a:rPr lang="en-US" sz="1700" dirty="0">
                          <a:effectLst/>
                        </a:rPr>
                        <a:t>Development and Coding</a:t>
                      </a:r>
                    </a:p>
                  </a:txBody>
                  <a:tcPr marL="87027" marR="87027" marT="43513" marB="43513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700" dirty="0">
                          <a:effectLst/>
                        </a:rPr>
                        <a:t>15</a:t>
                      </a:r>
                    </a:p>
                  </a:txBody>
                  <a:tcPr marL="87027" marR="87027" marT="43513" marB="43513" anchor="ctr"/>
                </a:tc>
                <a:extLst>
                  <a:ext uri="{0D108BD9-81ED-4DB2-BD59-A6C34878D82A}">
                    <a16:rowId xmlns:a16="http://schemas.microsoft.com/office/drawing/2014/main" val="3863864556"/>
                  </a:ext>
                </a:extLst>
              </a:tr>
              <a:tr h="609187">
                <a:tc>
                  <a:txBody>
                    <a:bodyPr/>
                    <a:lstStyle/>
                    <a:p>
                      <a:pPr fontAlgn="base"/>
                      <a:r>
                        <a:rPr lang="en-US" sz="1700">
                          <a:effectLst/>
                        </a:rPr>
                        <a:t>Testing and Quality Assurance</a:t>
                      </a:r>
                    </a:p>
                  </a:txBody>
                  <a:tcPr marL="87027" marR="87027" marT="43513" marB="43513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700" dirty="0">
                          <a:effectLst/>
                        </a:rPr>
                        <a:t>5</a:t>
                      </a:r>
                    </a:p>
                  </a:txBody>
                  <a:tcPr marL="87027" marR="87027" marT="43513" marB="43513" anchor="ctr"/>
                </a:tc>
                <a:extLst>
                  <a:ext uri="{0D108BD9-81ED-4DB2-BD59-A6C34878D82A}">
                    <a16:rowId xmlns:a16="http://schemas.microsoft.com/office/drawing/2014/main" val="1734325260"/>
                  </a:ext>
                </a:extLst>
              </a:tr>
              <a:tr h="609187">
                <a:tc>
                  <a:txBody>
                    <a:bodyPr/>
                    <a:lstStyle/>
                    <a:p>
                      <a:pPr fontAlgn="base"/>
                      <a:r>
                        <a:rPr lang="en-US" sz="1700">
                          <a:effectLst/>
                        </a:rPr>
                        <a:t>Deployment and Launch</a:t>
                      </a:r>
                    </a:p>
                  </a:txBody>
                  <a:tcPr marL="87027" marR="87027" marT="43513" marB="43513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700" dirty="0">
                          <a:effectLst/>
                        </a:rPr>
                        <a:t>2</a:t>
                      </a:r>
                    </a:p>
                  </a:txBody>
                  <a:tcPr marL="87027" marR="87027" marT="43513" marB="43513" anchor="ctr"/>
                </a:tc>
                <a:extLst>
                  <a:ext uri="{0D108BD9-81ED-4DB2-BD59-A6C34878D82A}">
                    <a16:rowId xmlns:a16="http://schemas.microsoft.com/office/drawing/2014/main" val="3561331113"/>
                  </a:ext>
                </a:extLst>
              </a:tr>
              <a:tr h="609187">
                <a:tc>
                  <a:txBody>
                    <a:bodyPr/>
                    <a:lstStyle/>
                    <a:p>
                      <a:pPr fontAlgn="base"/>
                      <a:r>
                        <a:rPr lang="en-US" sz="1700">
                          <a:effectLst/>
                        </a:rPr>
                        <a:t>Project Completion and Handover</a:t>
                      </a:r>
                    </a:p>
                  </a:txBody>
                  <a:tcPr marL="87027" marR="87027" marT="43513" marB="43513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700" dirty="0">
                          <a:effectLst/>
                        </a:rPr>
                        <a:t>1</a:t>
                      </a:r>
                    </a:p>
                  </a:txBody>
                  <a:tcPr marL="87027" marR="87027" marT="43513" marB="43513" anchor="ctr"/>
                </a:tc>
                <a:extLst>
                  <a:ext uri="{0D108BD9-81ED-4DB2-BD59-A6C34878D82A}">
                    <a16:rowId xmlns:a16="http://schemas.microsoft.com/office/drawing/2014/main" val="751172738"/>
                  </a:ext>
                </a:extLst>
              </a:tr>
              <a:tr h="348107">
                <a:tc>
                  <a:txBody>
                    <a:bodyPr/>
                    <a:lstStyle/>
                    <a:p>
                      <a:pPr fontAlgn="base"/>
                      <a:r>
                        <a:rPr lang="en-US" sz="1700">
                          <a:effectLst/>
                        </a:rPr>
                        <a:t>Total Duration</a:t>
                      </a:r>
                    </a:p>
                  </a:txBody>
                  <a:tcPr marL="87027" marR="87027" marT="43513" marB="43513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700" dirty="0">
                          <a:effectLst/>
                        </a:rPr>
                        <a:t>30</a:t>
                      </a:r>
                    </a:p>
                  </a:txBody>
                  <a:tcPr marL="87027" marR="87027" marT="43513" marB="43513" anchor="ctr"/>
                </a:tc>
                <a:extLst>
                  <a:ext uri="{0D108BD9-81ED-4DB2-BD59-A6C34878D82A}">
                    <a16:rowId xmlns:a16="http://schemas.microsoft.com/office/drawing/2014/main" val="11889041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300338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38ED051-D9A2-5B05-464F-9D50E3F9F722}"/>
              </a:ext>
            </a:extLst>
          </p:cNvPr>
          <p:cNvSpPr txBox="1"/>
          <p:nvPr/>
        </p:nvSpPr>
        <p:spPr>
          <a:xfrm>
            <a:off x="921796" y="594804"/>
            <a:ext cx="46033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</a:rPr>
              <a:t>Technical Information Source: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3FEC6E2D-8E7C-AC57-2A5A-B1EFFF211C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3519549"/>
              </p:ext>
            </p:extLst>
          </p:nvPr>
        </p:nvGraphicFramePr>
        <p:xfrm>
          <a:off x="1518081" y="1713390"/>
          <a:ext cx="8975325" cy="4549806"/>
        </p:xfrm>
        <a:graphic>
          <a:graphicData uri="http://schemas.openxmlformats.org/drawingml/2006/table">
            <a:tbl>
              <a:tblPr>
                <a:tableStyleId>{8799B23B-EC83-4686-B30A-512413B5E67A}</a:tableStyleId>
              </a:tblPr>
              <a:tblGrid>
                <a:gridCol w="2432314">
                  <a:extLst>
                    <a:ext uri="{9D8B030D-6E8A-4147-A177-3AD203B41FA5}">
                      <a16:colId xmlns:a16="http://schemas.microsoft.com/office/drawing/2014/main" val="2756168707"/>
                    </a:ext>
                  </a:extLst>
                </a:gridCol>
                <a:gridCol w="6543011">
                  <a:extLst>
                    <a:ext uri="{9D8B030D-6E8A-4147-A177-3AD203B41FA5}">
                      <a16:colId xmlns:a16="http://schemas.microsoft.com/office/drawing/2014/main" val="1178664989"/>
                    </a:ext>
                  </a:extLst>
                </a:gridCol>
              </a:tblGrid>
              <a:tr h="54600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1" dirty="0">
                          <a:solidFill>
                            <a:schemeClr val="bg1"/>
                          </a:solidFill>
                          <a:effectLst/>
                        </a:rPr>
                        <a:t>Information Source</a:t>
                      </a:r>
                    </a:p>
                  </a:txBody>
                  <a:tcPr marL="55786" marR="55786" marT="27893" marB="27893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1" dirty="0">
                          <a:solidFill>
                            <a:schemeClr val="bg1"/>
                          </a:solidFill>
                          <a:effectLst/>
                        </a:rPr>
                        <a:t>Description</a:t>
                      </a:r>
                    </a:p>
                  </a:txBody>
                  <a:tcPr marL="55786" marR="55786" marT="27893" marB="27893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2072602"/>
                  </a:ext>
                </a:extLst>
              </a:tr>
              <a:tr h="865687">
                <a:tc>
                  <a:txBody>
                    <a:bodyPr/>
                    <a:lstStyle/>
                    <a:p>
                      <a:pPr fontAlgn="base"/>
                      <a:r>
                        <a:rPr lang="en-US" sz="1700" dirty="0">
                          <a:effectLst/>
                        </a:rPr>
                        <a:t>PHP.net</a:t>
                      </a:r>
                    </a:p>
                  </a:txBody>
                  <a:tcPr marL="55786" marR="55786" marT="27893" marB="27893"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700" dirty="0">
                          <a:effectLst/>
                        </a:rPr>
                        <a:t>Official documentation and reference for PHP programming language</a:t>
                      </a:r>
                    </a:p>
                  </a:txBody>
                  <a:tcPr marL="55786" marR="55786" marT="27893" marB="27893" anchor="ctr"/>
                </a:tc>
                <a:extLst>
                  <a:ext uri="{0D108BD9-81ED-4DB2-BD59-A6C34878D82A}">
                    <a16:rowId xmlns:a16="http://schemas.microsoft.com/office/drawing/2014/main" val="1460222887"/>
                  </a:ext>
                </a:extLst>
              </a:tr>
              <a:tr h="865687">
                <a:tc>
                  <a:txBody>
                    <a:bodyPr/>
                    <a:lstStyle/>
                    <a:p>
                      <a:pPr fontAlgn="base"/>
                      <a:r>
                        <a:rPr lang="en-US" sz="1700">
                          <a:effectLst/>
                        </a:rPr>
                        <a:t>MySQL.com</a:t>
                      </a:r>
                    </a:p>
                  </a:txBody>
                  <a:tcPr marL="55786" marR="55786" marT="27893" marB="27893"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700" dirty="0">
                          <a:effectLst/>
                        </a:rPr>
                        <a:t>Official documentation and resources for MySQL database management system</a:t>
                      </a:r>
                    </a:p>
                  </a:txBody>
                  <a:tcPr marL="55786" marR="55786" marT="27893" marB="27893" anchor="ctr"/>
                </a:tc>
                <a:extLst>
                  <a:ext uri="{0D108BD9-81ED-4DB2-BD59-A6C34878D82A}">
                    <a16:rowId xmlns:a16="http://schemas.microsoft.com/office/drawing/2014/main" val="1459912752"/>
                  </a:ext>
                </a:extLst>
              </a:tr>
              <a:tr h="1028004">
                <a:tc>
                  <a:txBody>
                    <a:bodyPr/>
                    <a:lstStyle/>
                    <a:p>
                      <a:pPr fontAlgn="base"/>
                      <a:r>
                        <a:rPr lang="en-US" sz="1700">
                          <a:effectLst/>
                        </a:rPr>
                        <a:t>W3Schools</a:t>
                      </a:r>
                    </a:p>
                  </a:txBody>
                  <a:tcPr marL="55786" marR="55786" marT="27893" marB="27893"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700" dirty="0">
                          <a:effectLst/>
                        </a:rPr>
                        <a:t>Online tutorials and guides for web development technologies, including PHP and MySQL</a:t>
                      </a:r>
                    </a:p>
                  </a:txBody>
                  <a:tcPr marL="55786" marR="55786" marT="27893" marB="27893" anchor="ctr"/>
                </a:tc>
                <a:extLst>
                  <a:ext uri="{0D108BD9-81ED-4DB2-BD59-A6C34878D82A}">
                    <a16:rowId xmlns:a16="http://schemas.microsoft.com/office/drawing/2014/main" val="1870564109"/>
                  </a:ext>
                </a:extLst>
              </a:tr>
              <a:tr h="703371">
                <a:tc>
                  <a:txBody>
                    <a:bodyPr/>
                    <a:lstStyle/>
                    <a:p>
                      <a:pPr fontAlgn="base"/>
                      <a:r>
                        <a:rPr lang="en-US" sz="1700">
                          <a:effectLst/>
                        </a:rPr>
                        <a:t>Stack Overflow</a:t>
                      </a:r>
                    </a:p>
                  </a:txBody>
                  <a:tcPr marL="55786" marR="55786" marT="27893" marB="27893"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700" dirty="0">
                          <a:effectLst/>
                        </a:rPr>
                        <a:t>Online community for programmers to ask and answer technical questions</a:t>
                      </a:r>
                    </a:p>
                  </a:txBody>
                  <a:tcPr marL="55786" marR="55786" marT="27893" marB="27893" anchor="ctr"/>
                </a:tc>
                <a:extLst>
                  <a:ext uri="{0D108BD9-81ED-4DB2-BD59-A6C34878D82A}">
                    <a16:rowId xmlns:a16="http://schemas.microsoft.com/office/drawing/2014/main" val="3840785112"/>
                  </a:ext>
                </a:extLst>
              </a:tr>
              <a:tr h="541055">
                <a:tc>
                  <a:txBody>
                    <a:bodyPr/>
                    <a:lstStyle/>
                    <a:p>
                      <a:pPr fontAlgn="base"/>
                      <a:r>
                        <a:rPr lang="en-US" sz="1700">
                          <a:effectLst/>
                        </a:rPr>
                        <a:t>GitHub Repositories</a:t>
                      </a:r>
                    </a:p>
                  </a:txBody>
                  <a:tcPr marL="55786" marR="55786" marT="27893" marB="27893"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700" dirty="0">
                          <a:effectLst/>
                        </a:rPr>
                        <a:t>Open-source projects and code repositories for PHP and MySQL</a:t>
                      </a:r>
                    </a:p>
                  </a:txBody>
                  <a:tcPr marL="55786" marR="55786" marT="27893" marB="27893" anchor="ctr"/>
                </a:tc>
                <a:extLst>
                  <a:ext uri="{0D108BD9-81ED-4DB2-BD59-A6C34878D82A}">
                    <a16:rowId xmlns:a16="http://schemas.microsoft.com/office/drawing/2014/main" val="17735089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897855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38ED051-D9A2-5B05-464F-9D50E3F9F722}"/>
              </a:ext>
            </a:extLst>
          </p:cNvPr>
          <p:cNvSpPr txBox="1"/>
          <p:nvPr/>
        </p:nvSpPr>
        <p:spPr>
          <a:xfrm>
            <a:off x="921796" y="594804"/>
            <a:ext cx="4718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</a:rPr>
              <a:t>Use of Tools and Technologies: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CEC07F7C-6E90-528C-68EE-11BFD77EAA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6580344"/>
              </p:ext>
            </p:extLst>
          </p:nvPr>
        </p:nvGraphicFramePr>
        <p:xfrm>
          <a:off x="688622" y="1257299"/>
          <a:ext cx="10798532" cy="5240629"/>
        </p:xfrm>
        <a:graphic>
          <a:graphicData uri="http://schemas.openxmlformats.org/drawingml/2006/table">
            <a:tbl>
              <a:tblPr>
                <a:tableStyleId>{8799B23B-EC83-4686-B30A-512413B5E67A}</a:tableStyleId>
              </a:tblPr>
              <a:tblGrid>
                <a:gridCol w="2699633">
                  <a:extLst>
                    <a:ext uri="{9D8B030D-6E8A-4147-A177-3AD203B41FA5}">
                      <a16:colId xmlns:a16="http://schemas.microsoft.com/office/drawing/2014/main" val="2783516622"/>
                    </a:ext>
                  </a:extLst>
                </a:gridCol>
                <a:gridCol w="2699633">
                  <a:extLst>
                    <a:ext uri="{9D8B030D-6E8A-4147-A177-3AD203B41FA5}">
                      <a16:colId xmlns:a16="http://schemas.microsoft.com/office/drawing/2014/main" val="2910054936"/>
                    </a:ext>
                  </a:extLst>
                </a:gridCol>
                <a:gridCol w="2699633">
                  <a:extLst>
                    <a:ext uri="{9D8B030D-6E8A-4147-A177-3AD203B41FA5}">
                      <a16:colId xmlns:a16="http://schemas.microsoft.com/office/drawing/2014/main" val="194206943"/>
                    </a:ext>
                  </a:extLst>
                </a:gridCol>
                <a:gridCol w="2699633">
                  <a:extLst>
                    <a:ext uri="{9D8B030D-6E8A-4147-A177-3AD203B41FA5}">
                      <a16:colId xmlns:a16="http://schemas.microsoft.com/office/drawing/2014/main" val="2448199178"/>
                    </a:ext>
                  </a:extLst>
                </a:gridCol>
              </a:tblGrid>
              <a:tr h="515635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b="1" kern="1200" dirty="0">
                          <a:solidFill>
                            <a:schemeClr val="bg1"/>
                          </a:solidFill>
                          <a:effectLst/>
                        </a:rPr>
                        <a:t>Tools and Technology</a:t>
                      </a:r>
                      <a:endParaRPr lang="en-US" sz="1600" b="1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1762" marR="31762" marT="15881" marB="15881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b="1" kern="1200" dirty="0">
                          <a:solidFill>
                            <a:schemeClr val="bg1"/>
                          </a:solidFill>
                          <a:effectLst/>
                        </a:rPr>
                        <a:t>Description</a:t>
                      </a:r>
                      <a:endParaRPr lang="en-US" sz="1600" b="1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1762" marR="31762" marT="15881" marB="15881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b="1" kern="1200" dirty="0">
                          <a:solidFill>
                            <a:schemeClr val="bg1"/>
                          </a:solidFill>
                          <a:effectLst/>
                        </a:rPr>
                        <a:t>Tools and Technology</a:t>
                      </a:r>
                      <a:endParaRPr lang="en-US" sz="1600" b="1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1762" marR="31762" marT="15881" marB="15881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b="1" kern="1200" dirty="0">
                          <a:solidFill>
                            <a:schemeClr val="bg1"/>
                          </a:solidFill>
                          <a:effectLst/>
                        </a:rPr>
                        <a:t>Description</a:t>
                      </a:r>
                      <a:endParaRPr lang="en-US" sz="1600" b="1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1762" marR="31762" marT="15881" marB="15881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7910580"/>
                  </a:ext>
                </a:extLst>
              </a:tr>
              <a:tr h="768423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kern="1200" dirty="0">
                          <a:effectLst/>
                        </a:rPr>
                        <a:t>PHP</a:t>
                      </a:r>
                      <a:endParaRPr lang="en-US" sz="1600" b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1762" marR="31762" marT="15881" marB="15881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kern="1200" dirty="0">
                          <a:effectLst/>
                        </a:rPr>
                        <a:t>Server-side scripting language used for dynamic web development</a:t>
                      </a:r>
                      <a:endParaRPr lang="en-US" sz="1600" b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1762" marR="31762" marT="15881" marB="15881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kern="1200" dirty="0">
                          <a:effectLst/>
                        </a:rPr>
                        <a:t>jQuery</a:t>
                      </a:r>
                      <a:endParaRPr lang="en-US" sz="1600" b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1762" marR="31762" marT="15881" marB="15881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kern="1200" dirty="0">
                          <a:effectLst/>
                        </a:rPr>
                        <a:t>JavaScript library for simplifying HTML document traversal and manipulation</a:t>
                      </a:r>
                      <a:endParaRPr lang="en-US" sz="1600" b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1762" marR="31762" marT="15881" marB="15881" anchor="ctr"/>
                </a:tc>
                <a:extLst>
                  <a:ext uri="{0D108BD9-81ED-4DB2-BD59-A6C34878D82A}">
                    <a16:rowId xmlns:a16="http://schemas.microsoft.com/office/drawing/2014/main" val="1817523670"/>
                  </a:ext>
                </a:extLst>
              </a:tr>
              <a:tr h="797037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kern="1200" dirty="0">
                          <a:effectLst/>
                        </a:rPr>
                        <a:t>MySQL</a:t>
                      </a:r>
                      <a:endParaRPr lang="en-US" sz="1600" b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1762" marR="31762" marT="15881" marB="15881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kern="1200" dirty="0">
                          <a:effectLst/>
                        </a:rPr>
                        <a:t>Relational database management system for storing and retrieving data</a:t>
                      </a:r>
                      <a:endParaRPr lang="en-US" sz="1600" b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1762" marR="31762" marT="15881" marB="15881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kern="1200" dirty="0">
                          <a:effectLst/>
                        </a:rPr>
                        <a:t>Git</a:t>
                      </a:r>
                      <a:endParaRPr lang="en-US" sz="1600" b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1762" marR="31762" marT="15881" marB="15881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kern="1200" dirty="0">
                          <a:effectLst/>
                        </a:rPr>
                        <a:t>Version control system for tracking and managing code changes</a:t>
                      </a:r>
                      <a:endParaRPr lang="en-US" sz="1600" b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1762" marR="31762" marT="15881" marB="15881" anchor="ctr"/>
                </a:tc>
                <a:extLst>
                  <a:ext uri="{0D108BD9-81ED-4DB2-BD59-A6C34878D82A}">
                    <a16:rowId xmlns:a16="http://schemas.microsoft.com/office/drawing/2014/main" val="2811014249"/>
                  </a:ext>
                </a:extLst>
              </a:tr>
              <a:tr h="797037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kern="1200" dirty="0">
                          <a:effectLst/>
                        </a:rPr>
                        <a:t>HTML</a:t>
                      </a:r>
                      <a:endParaRPr lang="en-US" sz="1600" b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1762" marR="31762" marT="15881" marB="15881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kern="1200" dirty="0">
                          <a:effectLst/>
                        </a:rPr>
                        <a:t>Markup language for creating the structure and content of web pages</a:t>
                      </a:r>
                      <a:endParaRPr lang="en-US" sz="1600" b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1762" marR="31762" marT="15881" marB="15881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kern="1200" dirty="0" err="1">
                          <a:effectLst/>
                        </a:rPr>
                        <a:t>PhpStorm</a:t>
                      </a:r>
                      <a:endParaRPr lang="en-US" sz="1600" b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1762" marR="31762" marT="15881" marB="15881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kern="1200" dirty="0">
                          <a:effectLst/>
                        </a:rPr>
                        <a:t>Integrated development environment (IDE) for PHP development</a:t>
                      </a:r>
                      <a:endParaRPr lang="en-US" sz="1600" b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1762" marR="31762" marT="15881" marB="15881" anchor="ctr"/>
                </a:tc>
                <a:extLst>
                  <a:ext uri="{0D108BD9-81ED-4DB2-BD59-A6C34878D82A}">
                    <a16:rowId xmlns:a16="http://schemas.microsoft.com/office/drawing/2014/main" val="3922663607"/>
                  </a:ext>
                </a:extLst>
              </a:tr>
              <a:tr h="768423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kern="1200" dirty="0">
                          <a:effectLst/>
                        </a:rPr>
                        <a:t>CSS</a:t>
                      </a:r>
                      <a:endParaRPr lang="en-US" sz="1600" b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1762" marR="31762" marT="15881" marB="15881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kern="1200" dirty="0">
                          <a:effectLst/>
                        </a:rPr>
                        <a:t>Styling language for enhancing the appearance and layout of web pages</a:t>
                      </a:r>
                      <a:endParaRPr lang="en-US" sz="1600" b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1762" marR="31762" marT="15881" marB="15881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kern="1200">
                          <a:effectLst/>
                        </a:rPr>
                        <a:t>phpMyAdmin</a:t>
                      </a:r>
                      <a:endParaRPr lang="en-US" sz="1600" b="1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1762" marR="31762" marT="15881" marB="15881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kern="1200" dirty="0">
                          <a:effectLst/>
                        </a:rPr>
                        <a:t>Web-based administration tool for managing MySQL databases</a:t>
                      </a:r>
                      <a:endParaRPr lang="en-US" sz="1600" b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1762" marR="31762" marT="15881" marB="15881" anchor="ctr"/>
                </a:tc>
                <a:extLst>
                  <a:ext uri="{0D108BD9-81ED-4DB2-BD59-A6C34878D82A}">
                    <a16:rowId xmlns:a16="http://schemas.microsoft.com/office/drawing/2014/main" val="2688512091"/>
                  </a:ext>
                </a:extLst>
              </a:tr>
              <a:tr h="797037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kern="1200" dirty="0">
                          <a:effectLst/>
                        </a:rPr>
                        <a:t>JavaScript</a:t>
                      </a:r>
                      <a:endParaRPr lang="en-US" sz="1600" b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1762" marR="31762" marT="15881" marB="15881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kern="1200" dirty="0">
                          <a:effectLst/>
                        </a:rPr>
                        <a:t>Client-side scripting language for interactive and dynamic web functionality</a:t>
                      </a:r>
                      <a:endParaRPr lang="en-US" sz="1600" b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1762" marR="31762" marT="15881" marB="15881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kern="1200" dirty="0">
                          <a:effectLst/>
                        </a:rPr>
                        <a:t>Bootstrap</a:t>
                      </a:r>
                      <a:endParaRPr lang="en-US" sz="1600" b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1762" marR="31762" marT="15881" marB="15881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kern="1200" dirty="0">
                          <a:effectLst/>
                        </a:rPr>
                        <a:t>CSS framework for creating responsive and mobile-friendly web designs</a:t>
                      </a:r>
                      <a:endParaRPr lang="en-US" sz="1600" b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1762" marR="31762" marT="15881" marB="15881" anchor="ctr"/>
                </a:tc>
                <a:extLst>
                  <a:ext uri="{0D108BD9-81ED-4DB2-BD59-A6C34878D82A}">
                    <a16:rowId xmlns:a16="http://schemas.microsoft.com/office/drawing/2014/main" val="345070627"/>
                  </a:ext>
                </a:extLst>
              </a:tr>
              <a:tr h="797037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React</a:t>
                      </a:r>
                    </a:p>
                  </a:txBody>
                  <a:tcPr marL="31762" marR="31762" marT="15881" marB="15881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Client side rendering, single page application </a:t>
                      </a:r>
                    </a:p>
                  </a:txBody>
                  <a:tcPr marL="31762" marR="31762" marT="15881" marB="15881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React - Router</a:t>
                      </a:r>
                    </a:p>
                  </a:txBody>
                  <a:tcPr marL="31762" marR="31762" marT="15881" marB="15881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Routing for single page applicant </a:t>
                      </a:r>
                    </a:p>
                  </a:txBody>
                  <a:tcPr marL="31762" marR="31762" marT="15881" marB="15881" anchor="ctr"/>
                </a:tc>
                <a:extLst>
                  <a:ext uri="{0D108BD9-81ED-4DB2-BD59-A6C34878D82A}">
                    <a16:rowId xmlns:a16="http://schemas.microsoft.com/office/drawing/2014/main" val="19926365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474730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3FFDA-5B11-7C0A-A0E0-022CF8241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solidFill>
                  <a:schemeClr val="accent1"/>
                </a:solidFill>
                <a:effectLst/>
                <a:latin typeface="Söhne"/>
              </a:rPr>
              <a:t>Methodology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05DFE-929E-286C-B3F3-481827FCB7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>
            <a:normAutofit fontScale="85000" lnSpcReduction="20000"/>
          </a:bodyPr>
          <a:lstStyle/>
          <a:p>
            <a:r>
              <a:rPr lang="en-US" dirty="0">
                <a:solidFill>
                  <a:schemeClr val="accent1"/>
                </a:solidFill>
              </a:rPr>
              <a:t>Agile Development Approach:</a:t>
            </a:r>
          </a:p>
          <a:p>
            <a:pPr lvl="1"/>
            <a:r>
              <a:rPr lang="en-US" dirty="0">
                <a:latin typeface="+mj-lt"/>
              </a:rPr>
              <a:t>We will adopt an Agile development approach to provide flexibility and adaptability throughout the project lifecycle.</a:t>
            </a:r>
          </a:p>
          <a:p>
            <a:pPr lvl="1"/>
            <a:r>
              <a:rPr lang="en-US" dirty="0">
                <a:latin typeface="+mj-lt"/>
              </a:rPr>
              <a:t>Agile emphasizes iterative development, collaboration, and regular feedback to deliver incremental value to stakeholders.</a:t>
            </a:r>
          </a:p>
          <a:p>
            <a:pPr lvl="1"/>
            <a:r>
              <a:rPr lang="en-US" dirty="0">
                <a:latin typeface="+mj-lt"/>
              </a:rPr>
              <a:t>Our team will specifically follow the Scrum framework, which divides the project into sprints and emphasizes frequent communication and collaboration.</a:t>
            </a:r>
          </a:p>
          <a:p>
            <a:r>
              <a:rPr lang="en-US" dirty="0">
                <a:solidFill>
                  <a:schemeClr val="accent1"/>
                </a:solidFill>
              </a:rPr>
              <a:t>Design and Development Phase:</a:t>
            </a:r>
          </a:p>
          <a:p>
            <a:pPr lvl="1"/>
            <a:r>
              <a:rPr lang="en-US" dirty="0">
                <a:latin typeface="+mj-lt"/>
              </a:rPr>
              <a:t>Our team will design the database schema and establish the necessary entity relationships for efficient data management.</a:t>
            </a:r>
          </a:p>
          <a:p>
            <a:pPr lvl="1"/>
            <a:r>
              <a:rPr lang="en-US" dirty="0">
                <a:latin typeface="+mj-lt"/>
              </a:rPr>
              <a:t>We will develop the front-end user interface using PHP, ensuring an intuitive and user-friendly experience.</a:t>
            </a:r>
          </a:p>
          <a:p>
            <a:pPr lvl="1"/>
            <a:r>
              <a:rPr lang="en-US" dirty="0">
                <a:latin typeface="+mj-lt"/>
              </a:rPr>
              <a:t>Back-end functionality, such as hostel management, sales order tracking, and reporting features, will be implemented using PHP and MySQL.</a:t>
            </a:r>
          </a:p>
          <a:p>
            <a:pPr lvl="1"/>
            <a:r>
              <a:rPr lang="en-US" dirty="0">
                <a:latin typeface="+mj-lt"/>
              </a:rPr>
              <a:t>Extensive testing and quality assurance will be performed to ensure the reliability, security, and performance of the software.</a:t>
            </a:r>
          </a:p>
        </p:txBody>
      </p:sp>
    </p:spTree>
    <p:extLst>
      <p:ext uri="{BB962C8B-B14F-4D97-AF65-F5344CB8AC3E}">
        <p14:creationId xmlns:p14="http://schemas.microsoft.com/office/powerpoint/2010/main" val="9354656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3FFDA-5B11-7C0A-A0E0-022CF8241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solidFill>
                  <a:schemeClr val="accent1"/>
                </a:solidFill>
                <a:effectLst/>
                <a:latin typeface="Söhne"/>
              </a:rPr>
              <a:t>Methodology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05DFE-929E-286C-B3F3-481827FCB7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accent1"/>
                </a:solidFill>
              </a:rPr>
              <a:t>Collaboration and Communication:</a:t>
            </a:r>
          </a:p>
          <a:p>
            <a:pPr lvl="1"/>
            <a:r>
              <a:rPr lang="en-US" dirty="0">
                <a:latin typeface="+mj-lt"/>
              </a:rPr>
              <a:t>Regular meetings will be scheduled among our team members to review progress, discuss challenges, and make necessary adjustments.</a:t>
            </a:r>
          </a:p>
          <a:p>
            <a:pPr lvl="1"/>
            <a:r>
              <a:rPr lang="en-US" dirty="0">
                <a:latin typeface="+mj-lt"/>
              </a:rPr>
              <a:t>We will actively seek feedback from stakeholders and incorporate it into the development process to ensure their needs are met.</a:t>
            </a:r>
          </a:p>
          <a:p>
            <a:pPr lvl="1"/>
            <a:r>
              <a:rPr lang="en-US" dirty="0">
                <a:latin typeface="+mj-lt"/>
              </a:rPr>
              <a:t>We will utilize project management and collaboration tools, such as task tracking systems and communication platforms, to enhance transparency and efficiency.</a:t>
            </a:r>
          </a:p>
          <a:p>
            <a:r>
              <a:rPr lang="en-US" dirty="0">
                <a:solidFill>
                  <a:schemeClr val="accent1"/>
                </a:solidFill>
              </a:rPr>
              <a:t>Continuous Improvement:</a:t>
            </a:r>
          </a:p>
          <a:p>
            <a:pPr lvl="1"/>
            <a:r>
              <a:rPr lang="en-US" dirty="0">
                <a:latin typeface="+mj-lt"/>
              </a:rPr>
              <a:t>Throughout the project, we will conduct regular retrospectives to identify areas of improvement and implement necessary adjustments.</a:t>
            </a:r>
          </a:p>
          <a:p>
            <a:pPr lvl="1"/>
            <a:r>
              <a:rPr lang="en-US" dirty="0">
                <a:latin typeface="+mj-lt"/>
              </a:rPr>
              <a:t>Feedback from end users and stakeholders will be highly valued and utilized to enhance the software's functionality and user experience.</a:t>
            </a:r>
          </a:p>
        </p:txBody>
      </p:sp>
    </p:spTree>
    <p:extLst>
      <p:ext uri="{BB962C8B-B14F-4D97-AF65-F5344CB8AC3E}">
        <p14:creationId xmlns:p14="http://schemas.microsoft.com/office/powerpoint/2010/main" val="31212573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7D6A82-D9D7-4535-B45E-F06B39BCC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Frontend Design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9BBE817-CB3F-49DF-92C5-94CA23A939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3888" y="1511786"/>
            <a:ext cx="7708549" cy="4877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4651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4568A-9FFC-2AE8-ED28-D3AFF86BFA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4287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Example of Invoice Report</a:t>
            </a:r>
          </a:p>
        </p:txBody>
      </p:sp>
      <p:pic>
        <p:nvPicPr>
          <p:cNvPr id="4" name="Picture 3" descr="Screenshot_2">
            <a:extLst>
              <a:ext uri="{FF2B5EF4-FFF2-40B4-BE49-F238E27FC236}">
                <a16:creationId xmlns:a16="http://schemas.microsoft.com/office/drawing/2014/main" id="{5848714F-59B6-4468-B000-99D96306B8D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936978" y="1125415"/>
            <a:ext cx="10303108" cy="5264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1755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4568A-9FFC-2AE8-ED28-D3AFF86BFA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4287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Booking Report Example</a:t>
            </a:r>
          </a:p>
        </p:txBody>
      </p:sp>
      <p:pic>
        <p:nvPicPr>
          <p:cNvPr id="1026" name="Picture 2" descr="These 11 hotel reports SHOULD be on your watchlist">
            <a:extLst>
              <a:ext uri="{FF2B5EF4-FFF2-40B4-BE49-F238E27FC236}">
                <a16:creationId xmlns:a16="http://schemas.microsoft.com/office/drawing/2014/main" id="{38952E5A-6627-4876-97BD-7C2D5F1108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1852083"/>
            <a:ext cx="9753600" cy="4305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08512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59EFC7-6EA8-3066-03D9-20940237F0D7}"/>
              </a:ext>
            </a:extLst>
          </p:cNvPr>
          <p:cNvSpPr txBox="1"/>
          <p:nvPr/>
        </p:nvSpPr>
        <p:spPr>
          <a:xfrm>
            <a:off x="3407064" y="5291698"/>
            <a:ext cx="438050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Tw Cen MT" panose="020B0602020104020603" pitchFamily="34" charset="0"/>
              </a:rPr>
              <a:t>Sheikh Rownakul Islam Miraj</a:t>
            </a:r>
          </a:p>
          <a:p>
            <a:pPr algn="ctr"/>
            <a:r>
              <a:rPr lang="en-US" sz="2400" dirty="0">
                <a:latin typeface="Tw Cen MT" panose="020B0602020104020603" pitchFamily="34" charset="0"/>
              </a:rPr>
              <a:t>Student</a:t>
            </a:r>
          </a:p>
          <a:p>
            <a:pPr algn="ctr"/>
            <a:r>
              <a:rPr lang="en-US" dirty="0"/>
              <a:t>ID: 1272486</a:t>
            </a:r>
          </a:p>
          <a:p>
            <a:pPr algn="ctr"/>
            <a:r>
              <a:rPr lang="en-US" dirty="0"/>
              <a:t>ROUND: 54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851B11E-1C88-5267-D91F-40198EB3B5E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50" t="5808" r="15033" b="25694"/>
          <a:stretch/>
        </p:blipFill>
        <p:spPr>
          <a:xfrm>
            <a:off x="4987559" y="4027666"/>
            <a:ext cx="1219517" cy="1239081"/>
          </a:xfrm>
          <a:prstGeom prst="ellipse">
            <a:avLst/>
          </a:prstGeom>
          <a:ln w="63500" cap="rnd">
            <a:noFill/>
          </a:ln>
          <a:effectLst/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0CF41DC-8F17-4C8C-A119-360EDAF625B9}"/>
              </a:ext>
            </a:extLst>
          </p:cNvPr>
          <p:cNvSpPr txBox="1"/>
          <p:nvPr/>
        </p:nvSpPr>
        <p:spPr>
          <a:xfrm>
            <a:off x="7787573" y="2153349"/>
            <a:ext cx="327913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Tw Cen MT" panose="020B0602020104020603" pitchFamily="34" charset="0"/>
              </a:rPr>
              <a:t>Mohammad </a:t>
            </a:r>
            <a:r>
              <a:rPr lang="en-US" sz="2400" b="1" dirty="0" err="1">
                <a:latin typeface="Tw Cen MT" panose="020B0602020104020603" pitchFamily="34" charset="0"/>
              </a:rPr>
              <a:t>Moshaidul</a:t>
            </a:r>
            <a:r>
              <a:rPr lang="en-US" sz="2400" b="1" dirty="0">
                <a:latin typeface="Tw Cen MT" panose="020B0602020104020603" pitchFamily="34" charset="0"/>
              </a:rPr>
              <a:t> Islam</a:t>
            </a:r>
          </a:p>
          <a:p>
            <a:pPr algn="ctr"/>
            <a:r>
              <a:rPr lang="en-US" dirty="0"/>
              <a:t>Consultant</a:t>
            </a:r>
          </a:p>
          <a:p>
            <a:pPr algn="ctr"/>
            <a:r>
              <a:rPr lang="en-US" dirty="0"/>
              <a:t>IDB BISEW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B8299FB-19FC-49EA-A5C2-C5CDD5BD4F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4376" y="629431"/>
            <a:ext cx="1419558" cy="1442330"/>
          </a:xfrm>
          <a:prstGeom prst="ellipse">
            <a:avLst/>
          </a:prstGeom>
          <a:ln w="63500" cap="rnd">
            <a:noFill/>
          </a:ln>
          <a:effectLst/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784D632-82E7-4901-B09D-CC92412B9BCD}"/>
              </a:ext>
            </a:extLst>
          </p:cNvPr>
          <p:cNvSpPr txBox="1"/>
          <p:nvPr/>
        </p:nvSpPr>
        <p:spPr>
          <a:xfrm>
            <a:off x="499166" y="2202955"/>
            <a:ext cx="2817797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Tw Cen MT" panose="020B0602020104020603" pitchFamily="34" charset="0"/>
              </a:rPr>
              <a:t>Farhana Lucky</a:t>
            </a:r>
          </a:p>
          <a:p>
            <a:pPr algn="ctr"/>
            <a:r>
              <a:rPr lang="en-US" sz="2400" dirty="0">
                <a:latin typeface="Tw Cen MT" panose="020B0602020104020603" pitchFamily="34" charset="0"/>
              </a:rPr>
              <a:t>Instructor</a:t>
            </a:r>
          </a:p>
          <a:p>
            <a:pPr algn="ctr"/>
            <a:r>
              <a:rPr lang="en-US" dirty="0"/>
              <a:t>ID: 1272486</a:t>
            </a:r>
          </a:p>
          <a:p>
            <a:pPr algn="ctr"/>
            <a:r>
              <a:rPr lang="en-US" dirty="0"/>
              <a:t>WDPF</a:t>
            </a:r>
          </a:p>
          <a:p>
            <a:pPr algn="ctr"/>
            <a:r>
              <a:rPr lang="en-US" dirty="0"/>
              <a:t>ROUND: 54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A9BCA9D-48AD-429C-B1D3-B164821BB3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1362" y="508990"/>
            <a:ext cx="1513407" cy="1428144"/>
          </a:xfrm>
          <a:prstGeom prst="ellipse">
            <a:avLst/>
          </a:prstGeom>
          <a:ln w="63500" cap="rnd">
            <a:noFill/>
          </a:ln>
          <a:effectLst/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43E50E4-9245-408D-9683-40477108734E}"/>
              </a:ext>
            </a:extLst>
          </p:cNvPr>
          <p:cNvSpPr txBox="1"/>
          <p:nvPr/>
        </p:nvSpPr>
        <p:spPr>
          <a:xfrm>
            <a:off x="4190036" y="2253417"/>
            <a:ext cx="34090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Submitted to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372189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4568A-9FFC-2AE8-ED28-D3AFF86BFA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4287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Form Sample</a:t>
            </a:r>
          </a:p>
        </p:txBody>
      </p:sp>
      <p:pic>
        <p:nvPicPr>
          <p:cNvPr id="2050" name="Picture 2" descr="Signup Form Images – Browse 1,544 Stock Photos, Vectors, and Video | Adobe  Stock">
            <a:extLst>
              <a:ext uri="{FF2B5EF4-FFF2-40B4-BE49-F238E27FC236}">
                <a16:creationId xmlns:a16="http://schemas.microsoft.com/office/drawing/2014/main" id="{451B0E8E-7BDE-47AD-A12A-598A310104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8490" y="1449850"/>
            <a:ext cx="7936088" cy="4960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40965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4568A-9FFC-2AE8-ED28-D3AFF86BFA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4287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More Form Sample</a:t>
            </a:r>
          </a:p>
        </p:txBody>
      </p:sp>
      <p:pic>
        <p:nvPicPr>
          <p:cNvPr id="3076" name="Picture 4" descr="Free Hostel Seat Reservation Form Template | 123FormBuilder">
            <a:extLst>
              <a:ext uri="{FF2B5EF4-FFF2-40B4-BE49-F238E27FC236}">
                <a16:creationId xmlns:a16="http://schemas.microsoft.com/office/drawing/2014/main" id="{08111D04-E875-409F-84D6-0D9D2EC97B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7956" y="462659"/>
            <a:ext cx="5156200" cy="6271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Free Hotel Registration Form Templates - MotoPress">
            <a:extLst>
              <a:ext uri="{FF2B5EF4-FFF2-40B4-BE49-F238E27FC236}">
                <a16:creationId xmlns:a16="http://schemas.microsoft.com/office/drawing/2014/main" id="{1AEC2052-8EBD-49DC-A68C-6CD0DA30ED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6422" y="1094913"/>
            <a:ext cx="3985013" cy="563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05171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3FFDA-5B11-7C0A-A0E0-022CF8241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i="0" dirty="0">
                <a:solidFill>
                  <a:schemeClr val="accent1"/>
                </a:solidFill>
                <a:effectLst/>
                <a:latin typeface="Söhne"/>
              </a:rPr>
              <a:t>Conclusion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05DFE-929E-286C-B3F3-481827FCB7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802187"/>
          </a:xfrm>
        </p:spPr>
        <p:txBody>
          <a:bodyPr>
            <a:normAutofit fontScale="85000" lnSpcReduction="20000"/>
          </a:bodyPr>
          <a:lstStyle/>
          <a:p>
            <a:r>
              <a:rPr lang="en-US" dirty="0">
                <a:latin typeface="+mj-lt"/>
              </a:rPr>
              <a:t>Our hostel management software proposal offers a comprehensive solution for efficient booking and sales management. With a well-defined Entity-Relationship Diagram (ERD) at its core, the software ensures seamless data organization and retrieval.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The ERD consists of interconnected tables such as “booking," "role," "user," "customer," “rooms," “seat," “frontend," “hotels," “places," and “</a:t>
            </a:r>
            <a:r>
              <a:rPr lang="en-US" dirty="0" err="1">
                <a:latin typeface="+mj-lt"/>
              </a:rPr>
              <a:t>pakages</a:t>
            </a:r>
            <a:r>
              <a:rPr lang="en-US" dirty="0">
                <a:latin typeface="+mj-lt"/>
              </a:rPr>
              <a:t>" These tables facilitate various functionalities, including tracking product quantities, managing user roles, storing customer details, recording booking orders, monitoring sales levels, categorizing buildings, and managing inventory transactions.</a:t>
            </a:r>
          </a:p>
          <a:p>
            <a:pPr marL="0" indent="0">
              <a:buNone/>
            </a:pP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In summary, our </a:t>
            </a:r>
            <a:r>
              <a:rPr lang="en-US" dirty="0" err="1">
                <a:latin typeface="+mj-lt"/>
              </a:rPr>
              <a:t>superhostel</a:t>
            </a:r>
            <a:r>
              <a:rPr lang="en-US" dirty="0">
                <a:latin typeface="+mj-lt"/>
              </a:rPr>
              <a:t> management software proposal empowers businesses with efficient operations, optimized booking control, and improved customer satisfaction. It is a valuable tool for businesses of all sizes, aiding in their growth and success.</a:t>
            </a:r>
          </a:p>
        </p:txBody>
      </p:sp>
    </p:spTree>
    <p:extLst>
      <p:ext uri="{BB962C8B-B14F-4D97-AF65-F5344CB8AC3E}">
        <p14:creationId xmlns:p14="http://schemas.microsoft.com/office/powerpoint/2010/main" val="3884004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EFE4D7B-432B-4C13-913C-B89F42073B3B}"/>
              </a:ext>
            </a:extLst>
          </p:cNvPr>
          <p:cNvSpPr txBox="1"/>
          <p:nvPr/>
        </p:nvSpPr>
        <p:spPr>
          <a:xfrm>
            <a:off x="2475914" y="2757267"/>
            <a:ext cx="758248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Monotype Corsiva" panose="03010101010201010101" pitchFamily="66" charset="0"/>
                <a:cs typeface="MV Boli" panose="02000500030200090000" pitchFamily="2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5468242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3A5AF-D85C-4A79-880C-82E421D6C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53461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  <a:latin typeface="Söhne"/>
              </a:rPr>
              <a:t>Index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D49329B8-4CED-43A0-9208-4AF01E8058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7739331"/>
              </p:ext>
            </p:extLst>
          </p:nvPr>
        </p:nvGraphicFramePr>
        <p:xfrm>
          <a:off x="838199" y="1118585"/>
          <a:ext cx="10515599" cy="5374283"/>
        </p:xfrm>
        <a:graphic>
          <a:graphicData uri="http://schemas.openxmlformats.org/drawingml/2006/table">
            <a:tbl>
              <a:tblPr>
                <a:tableStyleId>{8799B23B-EC83-4686-B30A-512413B5E67A}</a:tableStyleId>
              </a:tblPr>
              <a:tblGrid>
                <a:gridCol w="7238205">
                  <a:extLst>
                    <a:ext uri="{9D8B030D-6E8A-4147-A177-3AD203B41FA5}">
                      <a16:colId xmlns:a16="http://schemas.microsoft.com/office/drawing/2014/main" val="1399586537"/>
                    </a:ext>
                  </a:extLst>
                </a:gridCol>
                <a:gridCol w="3277394">
                  <a:extLst>
                    <a:ext uri="{9D8B030D-6E8A-4147-A177-3AD203B41FA5}">
                      <a16:colId xmlns:a16="http://schemas.microsoft.com/office/drawing/2014/main" val="139868747"/>
                    </a:ext>
                  </a:extLst>
                </a:gridCol>
              </a:tblGrid>
              <a:tr h="36101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1" dirty="0">
                          <a:solidFill>
                            <a:schemeClr val="bg1"/>
                          </a:solidFill>
                          <a:effectLst/>
                        </a:rPr>
                        <a:t>INDEX OF PROJECT</a:t>
                      </a:r>
                    </a:p>
                  </a:txBody>
                  <a:tcPr marL="87027" marR="87027" marT="43513" marB="43513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1" dirty="0">
                          <a:solidFill>
                            <a:schemeClr val="bg1"/>
                          </a:solidFill>
                          <a:effectLst/>
                        </a:rPr>
                        <a:t>Slide No.</a:t>
                      </a:r>
                    </a:p>
                  </a:txBody>
                  <a:tcPr marL="87027" marR="87027" marT="43513" marB="43513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6077081"/>
                  </a:ext>
                </a:extLst>
              </a:tr>
              <a:tr h="313329">
                <a:tc>
                  <a:txBody>
                    <a:bodyPr/>
                    <a:lstStyle/>
                    <a:p>
                      <a:pPr fontAlgn="base"/>
                      <a:r>
                        <a:rPr lang="en-US" sz="1400" dirty="0">
                          <a:effectLst/>
                        </a:rPr>
                        <a:t>Proposal Application</a:t>
                      </a:r>
                    </a:p>
                  </a:txBody>
                  <a:tcPr marL="87027" marR="87027" marT="43513" marB="43513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400" dirty="0">
                          <a:effectLst/>
                        </a:rPr>
                        <a:t>4</a:t>
                      </a:r>
                    </a:p>
                  </a:txBody>
                  <a:tcPr marL="87027" marR="87027" marT="43513" marB="43513" anchor="ctr"/>
                </a:tc>
                <a:extLst>
                  <a:ext uri="{0D108BD9-81ED-4DB2-BD59-A6C34878D82A}">
                    <a16:rowId xmlns:a16="http://schemas.microsoft.com/office/drawing/2014/main" val="3095336412"/>
                  </a:ext>
                </a:extLst>
              </a:tr>
              <a:tr h="313329">
                <a:tc>
                  <a:txBody>
                    <a:bodyPr/>
                    <a:lstStyle/>
                    <a:p>
                      <a:pPr fontAlgn="base"/>
                      <a:r>
                        <a:rPr lang="en-US" sz="1400" dirty="0">
                          <a:effectLst/>
                        </a:rPr>
                        <a:t>Introduction</a:t>
                      </a:r>
                    </a:p>
                  </a:txBody>
                  <a:tcPr marL="87027" marR="87027" marT="43513" marB="43513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400" dirty="0">
                          <a:effectLst/>
                        </a:rPr>
                        <a:t>5</a:t>
                      </a:r>
                    </a:p>
                  </a:txBody>
                  <a:tcPr marL="87027" marR="87027" marT="43513" marB="43513" anchor="ctr"/>
                </a:tc>
                <a:extLst>
                  <a:ext uri="{0D108BD9-81ED-4DB2-BD59-A6C34878D82A}">
                    <a16:rowId xmlns:a16="http://schemas.microsoft.com/office/drawing/2014/main" val="3703403328"/>
                  </a:ext>
                </a:extLst>
              </a:tr>
              <a:tr h="313329">
                <a:tc>
                  <a:txBody>
                    <a:bodyPr/>
                    <a:lstStyle/>
                    <a:p>
                      <a:pPr fontAlgn="base"/>
                      <a:r>
                        <a:rPr lang="en-US" sz="1400" dirty="0">
                          <a:effectLst/>
                        </a:rPr>
                        <a:t>Objectives</a:t>
                      </a:r>
                    </a:p>
                  </a:txBody>
                  <a:tcPr marL="87027" marR="87027" marT="43513" marB="43513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400" dirty="0">
                          <a:effectLst/>
                        </a:rPr>
                        <a:t>6</a:t>
                      </a:r>
                    </a:p>
                  </a:txBody>
                  <a:tcPr marL="87027" marR="87027" marT="43513" marB="43513" anchor="ctr"/>
                </a:tc>
                <a:extLst>
                  <a:ext uri="{0D108BD9-81ED-4DB2-BD59-A6C34878D82A}">
                    <a16:rowId xmlns:a16="http://schemas.microsoft.com/office/drawing/2014/main" val="3863864556"/>
                  </a:ext>
                </a:extLst>
              </a:tr>
              <a:tr h="313329">
                <a:tc>
                  <a:txBody>
                    <a:bodyPr/>
                    <a:lstStyle/>
                    <a:p>
                      <a:pPr fontAlgn="base"/>
                      <a:r>
                        <a:rPr lang="en-US" sz="1400" dirty="0">
                          <a:effectLst/>
                        </a:rPr>
                        <a:t>Benefits</a:t>
                      </a:r>
                    </a:p>
                  </a:txBody>
                  <a:tcPr marL="87027" marR="87027" marT="43513" marB="43513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400" dirty="0">
                          <a:effectLst/>
                        </a:rPr>
                        <a:t>7</a:t>
                      </a:r>
                    </a:p>
                  </a:txBody>
                  <a:tcPr marL="87027" marR="87027" marT="43513" marB="43513" anchor="ctr"/>
                </a:tc>
                <a:extLst>
                  <a:ext uri="{0D108BD9-81ED-4DB2-BD59-A6C34878D82A}">
                    <a16:rowId xmlns:a16="http://schemas.microsoft.com/office/drawing/2014/main" val="1734325260"/>
                  </a:ext>
                </a:extLst>
              </a:tr>
              <a:tr h="313329">
                <a:tc>
                  <a:txBody>
                    <a:bodyPr/>
                    <a:lstStyle/>
                    <a:p>
                      <a:pPr fontAlgn="base"/>
                      <a:r>
                        <a:rPr lang="en-US" sz="1400" dirty="0">
                          <a:effectLst/>
                        </a:rPr>
                        <a:t>Software Features</a:t>
                      </a:r>
                    </a:p>
                  </a:txBody>
                  <a:tcPr marL="87027" marR="87027" marT="43513" marB="43513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400" dirty="0">
                          <a:effectLst/>
                        </a:rPr>
                        <a:t>8</a:t>
                      </a:r>
                    </a:p>
                  </a:txBody>
                  <a:tcPr marL="87027" marR="87027" marT="43513" marB="43513" anchor="ctr"/>
                </a:tc>
                <a:extLst>
                  <a:ext uri="{0D108BD9-81ED-4DB2-BD59-A6C34878D82A}">
                    <a16:rowId xmlns:a16="http://schemas.microsoft.com/office/drawing/2014/main" val="3561331113"/>
                  </a:ext>
                </a:extLst>
              </a:tr>
              <a:tr h="313329">
                <a:tc>
                  <a:txBody>
                    <a:bodyPr/>
                    <a:lstStyle/>
                    <a:p>
                      <a:pPr fontAlgn="base"/>
                      <a:r>
                        <a:rPr lang="en-US" sz="1400" dirty="0">
                          <a:effectLst/>
                        </a:rPr>
                        <a:t>Entity Relationship Diagram</a:t>
                      </a:r>
                    </a:p>
                  </a:txBody>
                  <a:tcPr marL="87027" marR="87027" marT="43513" marB="43513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400" dirty="0">
                          <a:effectLst/>
                        </a:rPr>
                        <a:t>9</a:t>
                      </a:r>
                    </a:p>
                  </a:txBody>
                  <a:tcPr marL="87027" marR="87027" marT="43513" marB="43513" anchor="ctr"/>
                </a:tc>
                <a:extLst>
                  <a:ext uri="{0D108BD9-81ED-4DB2-BD59-A6C34878D82A}">
                    <a16:rowId xmlns:a16="http://schemas.microsoft.com/office/drawing/2014/main" val="751172738"/>
                  </a:ext>
                </a:extLst>
              </a:tr>
              <a:tr h="313329">
                <a:tc>
                  <a:txBody>
                    <a:bodyPr/>
                    <a:lstStyle/>
                    <a:p>
                      <a:pPr fontAlgn="base"/>
                      <a:r>
                        <a:rPr lang="en-US" sz="1400" dirty="0">
                          <a:effectLst/>
                        </a:rPr>
                        <a:t>Software Flowchart</a:t>
                      </a:r>
                    </a:p>
                  </a:txBody>
                  <a:tcPr marL="87027" marR="87027" marT="43513" marB="43513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400" dirty="0">
                          <a:effectLst/>
                        </a:rPr>
                        <a:t>10</a:t>
                      </a:r>
                    </a:p>
                  </a:txBody>
                  <a:tcPr marL="87027" marR="87027" marT="43513" marB="43513" anchor="ctr"/>
                </a:tc>
                <a:extLst>
                  <a:ext uri="{0D108BD9-81ED-4DB2-BD59-A6C34878D82A}">
                    <a16:rowId xmlns:a16="http://schemas.microsoft.com/office/drawing/2014/main" val="1188904102"/>
                  </a:ext>
                </a:extLst>
              </a:tr>
              <a:tr h="313329">
                <a:tc>
                  <a:txBody>
                    <a:bodyPr/>
                    <a:lstStyle/>
                    <a:p>
                      <a:pPr fontAlgn="base"/>
                      <a:r>
                        <a:rPr lang="en-US" sz="1400" dirty="0">
                          <a:effectLst/>
                        </a:rPr>
                        <a:t>Modules</a:t>
                      </a:r>
                    </a:p>
                  </a:txBody>
                  <a:tcPr marL="87027" marR="87027" marT="43513" marB="43513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400" dirty="0">
                          <a:effectLst/>
                        </a:rPr>
                        <a:t>11</a:t>
                      </a:r>
                    </a:p>
                  </a:txBody>
                  <a:tcPr marL="87027" marR="87027" marT="43513" marB="43513" anchor="ctr"/>
                </a:tc>
                <a:extLst>
                  <a:ext uri="{0D108BD9-81ED-4DB2-BD59-A6C34878D82A}">
                    <a16:rowId xmlns:a16="http://schemas.microsoft.com/office/drawing/2014/main" val="403593159"/>
                  </a:ext>
                </a:extLst>
              </a:tr>
              <a:tr h="313329">
                <a:tc>
                  <a:txBody>
                    <a:bodyPr/>
                    <a:lstStyle/>
                    <a:p>
                      <a:pPr fontAlgn="base"/>
                      <a:r>
                        <a:rPr lang="en-US" sz="1400" dirty="0">
                          <a:effectLst/>
                        </a:rPr>
                        <a:t>Timeline and Milestone</a:t>
                      </a:r>
                    </a:p>
                  </a:txBody>
                  <a:tcPr marL="87027" marR="87027" marT="43513" marB="43513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400" dirty="0">
                          <a:effectLst/>
                        </a:rPr>
                        <a:t>12</a:t>
                      </a:r>
                    </a:p>
                  </a:txBody>
                  <a:tcPr marL="87027" marR="87027" marT="43513" marB="43513" anchor="ctr"/>
                </a:tc>
                <a:extLst>
                  <a:ext uri="{0D108BD9-81ED-4DB2-BD59-A6C34878D82A}">
                    <a16:rowId xmlns:a16="http://schemas.microsoft.com/office/drawing/2014/main" val="1208380217"/>
                  </a:ext>
                </a:extLst>
              </a:tr>
              <a:tr h="313329">
                <a:tc>
                  <a:txBody>
                    <a:bodyPr/>
                    <a:lstStyle/>
                    <a:p>
                      <a:pPr fontAlgn="base"/>
                      <a:r>
                        <a:rPr lang="en-US" sz="1400" dirty="0">
                          <a:effectLst/>
                        </a:rPr>
                        <a:t>Technical Information Source</a:t>
                      </a:r>
                    </a:p>
                  </a:txBody>
                  <a:tcPr marL="87027" marR="87027" marT="43513" marB="43513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400" dirty="0">
                          <a:effectLst/>
                        </a:rPr>
                        <a:t>13</a:t>
                      </a:r>
                    </a:p>
                  </a:txBody>
                  <a:tcPr marL="87027" marR="87027" marT="43513" marB="43513" anchor="ctr"/>
                </a:tc>
                <a:extLst>
                  <a:ext uri="{0D108BD9-81ED-4DB2-BD59-A6C34878D82A}">
                    <a16:rowId xmlns:a16="http://schemas.microsoft.com/office/drawing/2014/main" val="1738152816"/>
                  </a:ext>
                </a:extLst>
              </a:tr>
              <a:tr h="313329">
                <a:tc>
                  <a:txBody>
                    <a:bodyPr/>
                    <a:lstStyle/>
                    <a:p>
                      <a:pPr fontAlgn="base"/>
                      <a:r>
                        <a:rPr lang="en-US" sz="1400" dirty="0">
                          <a:effectLst/>
                        </a:rPr>
                        <a:t>Use of Tools and Technologies</a:t>
                      </a:r>
                    </a:p>
                  </a:txBody>
                  <a:tcPr marL="87027" marR="87027" marT="43513" marB="43513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400" dirty="0">
                          <a:effectLst/>
                        </a:rPr>
                        <a:t>14</a:t>
                      </a:r>
                    </a:p>
                  </a:txBody>
                  <a:tcPr marL="87027" marR="87027" marT="43513" marB="43513" anchor="ctr"/>
                </a:tc>
                <a:extLst>
                  <a:ext uri="{0D108BD9-81ED-4DB2-BD59-A6C34878D82A}">
                    <a16:rowId xmlns:a16="http://schemas.microsoft.com/office/drawing/2014/main" val="4044089954"/>
                  </a:ext>
                </a:extLst>
              </a:tr>
              <a:tr h="313329">
                <a:tc>
                  <a:txBody>
                    <a:bodyPr/>
                    <a:lstStyle/>
                    <a:p>
                      <a:pPr fontAlgn="base"/>
                      <a:r>
                        <a:rPr lang="en-US" sz="1400" dirty="0">
                          <a:effectLst/>
                        </a:rPr>
                        <a:t>Roles</a:t>
                      </a:r>
                    </a:p>
                  </a:txBody>
                  <a:tcPr marL="87027" marR="87027" marT="43513" marB="43513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400" dirty="0">
                          <a:effectLst/>
                        </a:rPr>
                        <a:t>15</a:t>
                      </a:r>
                    </a:p>
                  </a:txBody>
                  <a:tcPr marL="87027" marR="87027" marT="43513" marB="43513" anchor="ctr"/>
                </a:tc>
                <a:extLst>
                  <a:ext uri="{0D108BD9-81ED-4DB2-BD59-A6C34878D82A}">
                    <a16:rowId xmlns:a16="http://schemas.microsoft.com/office/drawing/2014/main" val="2401882630"/>
                  </a:ext>
                </a:extLst>
              </a:tr>
              <a:tr h="313329">
                <a:tc>
                  <a:txBody>
                    <a:bodyPr/>
                    <a:lstStyle/>
                    <a:p>
                      <a:pPr fontAlgn="base"/>
                      <a:r>
                        <a:rPr lang="en-US" sz="1400" dirty="0">
                          <a:effectLst/>
                        </a:rPr>
                        <a:t>Methodology</a:t>
                      </a:r>
                    </a:p>
                  </a:txBody>
                  <a:tcPr marL="87027" marR="87027" marT="43513" marB="43513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400" dirty="0">
                          <a:effectLst/>
                        </a:rPr>
                        <a:t>17</a:t>
                      </a:r>
                    </a:p>
                  </a:txBody>
                  <a:tcPr marL="87027" marR="87027" marT="43513" marB="43513" anchor="ctr"/>
                </a:tc>
                <a:extLst>
                  <a:ext uri="{0D108BD9-81ED-4DB2-BD59-A6C34878D82A}">
                    <a16:rowId xmlns:a16="http://schemas.microsoft.com/office/drawing/2014/main" val="564519792"/>
                  </a:ext>
                </a:extLst>
              </a:tr>
              <a:tr h="313329">
                <a:tc>
                  <a:txBody>
                    <a:bodyPr/>
                    <a:lstStyle/>
                    <a:p>
                      <a:pPr fontAlgn="base"/>
                      <a:r>
                        <a:rPr lang="en-US" sz="1400" dirty="0">
                          <a:effectLst/>
                        </a:rPr>
                        <a:t>Example of Invoice Reports</a:t>
                      </a:r>
                    </a:p>
                  </a:txBody>
                  <a:tcPr marL="87027" marR="87027" marT="43513" marB="43513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400" dirty="0">
                          <a:effectLst/>
                        </a:rPr>
                        <a:t>18</a:t>
                      </a:r>
                    </a:p>
                  </a:txBody>
                  <a:tcPr marL="87027" marR="87027" marT="43513" marB="43513" anchor="ctr"/>
                </a:tc>
                <a:extLst>
                  <a:ext uri="{0D108BD9-81ED-4DB2-BD59-A6C34878D82A}">
                    <a16:rowId xmlns:a16="http://schemas.microsoft.com/office/drawing/2014/main" val="4222190308"/>
                  </a:ext>
                </a:extLst>
              </a:tr>
              <a:tr h="313329">
                <a:tc>
                  <a:txBody>
                    <a:bodyPr/>
                    <a:lstStyle/>
                    <a:p>
                      <a:pPr fontAlgn="base"/>
                      <a:r>
                        <a:rPr lang="en-US" sz="1400" dirty="0">
                          <a:effectLst/>
                        </a:rPr>
                        <a:t>Forms Samples</a:t>
                      </a:r>
                    </a:p>
                  </a:txBody>
                  <a:tcPr marL="87027" marR="87027" marT="43513" marB="43513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400" dirty="0">
                          <a:effectLst/>
                        </a:rPr>
                        <a:t>20</a:t>
                      </a:r>
                    </a:p>
                  </a:txBody>
                  <a:tcPr marL="87027" marR="87027" marT="43513" marB="43513" anchor="ctr"/>
                </a:tc>
                <a:extLst>
                  <a:ext uri="{0D108BD9-81ED-4DB2-BD59-A6C34878D82A}">
                    <a16:rowId xmlns:a16="http://schemas.microsoft.com/office/drawing/2014/main" val="2006510750"/>
                  </a:ext>
                </a:extLst>
              </a:tr>
              <a:tr h="313329">
                <a:tc>
                  <a:txBody>
                    <a:bodyPr/>
                    <a:lstStyle/>
                    <a:p>
                      <a:pPr fontAlgn="base"/>
                      <a:r>
                        <a:rPr lang="en-US" sz="1400" dirty="0">
                          <a:effectLst/>
                        </a:rPr>
                        <a:t>Conclusion</a:t>
                      </a:r>
                    </a:p>
                  </a:txBody>
                  <a:tcPr marL="87027" marR="87027" marT="43513" marB="43513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400" dirty="0">
                          <a:effectLst/>
                        </a:rPr>
                        <a:t>22</a:t>
                      </a:r>
                    </a:p>
                  </a:txBody>
                  <a:tcPr marL="87027" marR="87027" marT="43513" marB="43513" anchor="ctr"/>
                </a:tc>
                <a:extLst>
                  <a:ext uri="{0D108BD9-81ED-4DB2-BD59-A6C34878D82A}">
                    <a16:rowId xmlns:a16="http://schemas.microsoft.com/office/drawing/2014/main" val="24046538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641793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3A5AF-D85C-4A79-880C-82E421D6C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53461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  <a:latin typeface="Söhne"/>
              </a:rPr>
              <a:t>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E67F01-E429-410C-BCA8-A8CD2E9251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42874"/>
            <a:ext cx="10515600" cy="5250002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/>
              <a:t>4</a:t>
            </a:r>
            <a:r>
              <a:rPr lang="en-US" baseline="30000" dirty="0"/>
              <a:t>th</a:t>
            </a:r>
            <a:r>
              <a:rPr lang="en-US" dirty="0"/>
              <a:t> September, 2023</a:t>
            </a:r>
          </a:p>
          <a:p>
            <a:pPr marL="0" indent="0">
              <a:buNone/>
            </a:pPr>
            <a:r>
              <a:rPr lang="en-US" dirty="0"/>
              <a:t>The Consultant</a:t>
            </a:r>
          </a:p>
          <a:p>
            <a:pPr marL="0" indent="0">
              <a:buNone/>
            </a:pPr>
            <a:r>
              <a:rPr lang="en-US" dirty="0"/>
              <a:t>IDB Bhaban,</a:t>
            </a:r>
          </a:p>
          <a:p>
            <a:pPr marL="0" indent="0">
              <a:buNone/>
            </a:pPr>
            <a:r>
              <a:rPr lang="en-US" dirty="0"/>
              <a:t>Sher e Bangla, Nagar, Dhaka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Subject: Project proposal letter for the Super Hostel Management system.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Dear sir,</a:t>
            </a:r>
          </a:p>
          <a:p>
            <a:pPr marL="0" indent="0" algn="just">
              <a:buNone/>
            </a:pPr>
            <a:r>
              <a:rPr lang="en-US" dirty="0"/>
              <a:t>Thank you for offering us a great opportunity to make a  real life project based on our core course that is Web Development with PHP and Framework(WDPF). In this project, I would like to inform you that We have decided to make a project on Super Hostel Management System, which is most important for every </a:t>
            </a:r>
            <a:r>
              <a:rPr lang="en-US" dirty="0" err="1"/>
              <a:t>superhostel</a:t>
            </a:r>
            <a:r>
              <a:rPr lang="en-US" dirty="0"/>
              <a:t> owner. I have studied about the various aspects of the system and make a proposal accordingly which is enclosed here with for your kind perusal. So, We think you will finally Approved the project and help to utilize our creativity.</a:t>
            </a:r>
          </a:p>
          <a:p>
            <a:pPr marL="0" indent="0">
              <a:buNone/>
            </a:pPr>
            <a:r>
              <a:rPr lang="en-US" dirty="0"/>
              <a:t>Sincerely,</a:t>
            </a:r>
          </a:p>
          <a:p>
            <a:pPr marL="0" indent="0">
              <a:buNone/>
            </a:pPr>
            <a:r>
              <a:rPr lang="en-US" dirty="0"/>
              <a:t>Name: Sheikh </a:t>
            </a:r>
            <a:r>
              <a:rPr lang="en-US" dirty="0" err="1"/>
              <a:t>Rownakul</a:t>
            </a:r>
            <a:r>
              <a:rPr lang="en-US" dirty="0"/>
              <a:t> Islam Miraj</a:t>
            </a:r>
          </a:p>
          <a:p>
            <a:pPr marL="0" indent="0">
              <a:buNone/>
            </a:pPr>
            <a:r>
              <a:rPr lang="en-US" dirty="0"/>
              <a:t>Batch: WDPF/NCLC-M/54/01</a:t>
            </a:r>
          </a:p>
          <a:p>
            <a:pPr marL="0" indent="0">
              <a:buNone/>
            </a:pPr>
            <a:r>
              <a:rPr lang="en-US" dirty="0"/>
              <a:t>Round - 54</a:t>
            </a:r>
          </a:p>
        </p:txBody>
      </p:sp>
    </p:spTree>
    <p:extLst>
      <p:ext uri="{BB962C8B-B14F-4D97-AF65-F5344CB8AC3E}">
        <p14:creationId xmlns:p14="http://schemas.microsoft.com/office/powerpoint/2010/main" val="24504087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3FFDA-5B11-7C0A-A0E0-022CF8241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solidFill>
                  <a:schemeClr val="accent1"/>
                </a:solidFill>
                <a:effectLst/>
                <a:latin typeface="Söhne"/>
              </a:rPr>
              <a:t>Introduction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05DFE-929E-286C-B3F3-481827FCB7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>
                <a:latin typeface="+mj-lt"/>
              </a:rPr>
              <a:t>The purpose of this project proposal is to present the development of a comprehensive Super Hostel Management system Application that will serve as a centralized solution for managing various aspects of your hostels operations.</a:t>
            </a:r>
          </a:p>
          <a:p>
            <a:r>
              <a:rPr lang="en-US" dirty="0">
                <a:latin typeface="+mj-lt"/>
              </a:rPr>
              <a:t>I will aims to address the existing challenges in Booking </a:t>
            </a:r>
            <a:r>
              <a:rPr lang="en-US" dirty="0" err="1">
                <a:latin typeface="+mj-lt"/>
              </a:rPr>
              <a:t>management,Payments</a:t>
            </a:r>
            <a:r>
              <a:rPr lang="en-US" dirty="0">
                <a:latin typeface="+mj-lt"/>
              </a:rPr>
              <a:t>, and financial tracking by leveraging the power of technology and creating a tailored software solution.</a:t>
            </a:r>
          </a:p>
          <a:p>
            <a:r>
              <a:rPr lang="en-US" dirty="0">
                <a:latin typeface="+mj-lt"/>
              </a:rPr>
              <a:t>This </a:t>
            </a:r>
            <a:r>
              <a:rPr lang="en-US" dirty="0" err="1">
                <a:latin typeface="+mj-lt"/>
              </a:rPr>
              <a:t>Superhostel</a:t>
            </a:r>
            <a:r>
              <a:rPr lang="en-US" dirty="0">
                <a:latin typeface="+mj-lt"/>
              </a:rPr>
              <a:t> Management Application will offer a user-friendly interface and intuitive features, empowering your staff to efficiently handle bookings, payment, and customer management tasks.</a:t>
            </a:r>
          </a:p>
          <a:p>
            <a:r>
              <a:rPr lang="en-US" dirty="0">
                <a:latin typeface="+mj-lt"/>
              </a:rPr>
              <a:t>With a focus on automation and data-driven decision-making, this application will streamline processes, reduce manual errors, and enhance overall productivity.</a:t>
            </a:r>
          </a:p>
          <a:p>
            <a:r>
              <a:rPr lang="en-US" dirty="0">
                <a:latin typeface="+mj-lt"/>
              </a:rPr>
              <a:t>By adopting this solution, your hostel will gain a competitive edge, as you will have real-time access to key performance indicators, enabling you to make informed business decisions promptly.</a:t>
            </a:r>
          </a:p>
        </p:txBody>
      </p:sp>
    </p:spTree>
    <p:extLst>
      <p:ext uri="{BB962C8B-B14F-4D97-AF65-F5344CB8AC3E}">
        <p14:creationId xmlns:p14="http://schemas.microsoft.com/office/powerpoint/2010/main" val="8985808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3FFDA-5B11-7C0A-A0E0-022CF8241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solidFill>
                  <a:schemeClr val="accent1"/>
                </a:solidFill>
                <a:effectLst/>
                <a:latin typeface="Söhne"/>
              </a:rPr>
              <a:t>Objectives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05DFE-929E-286C-B3F3-481827FCB7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>
                <a:latin typeface="+mj-lt"/>
              </a:rPr>
              <a:t>Automate the process of booking management, including booking placement, tracking, and fulfillment.</a:t>
            </a:r>
          </a:p>
          <a:p>
            <a:r>
              <a:rPr lang="en-US" dirty="0">
                <a:latin typeface="+mj-lt"/>
              </a:rPr>
              <a:t>Implement a centralized inventory management system for efficient tracking of booking levels, replenishment, and room and seat management.</a:t>
            </a:r>
          </a:p>
          <a:p>
            <a:r>
              <a:rPr lang="en-US" dirty="0">
                <a:latin typeface="+mj-lt"/>
              </a:rPr>
              <a:t>Integrate robust reporting and analytics capabilities to gain insights into booking sales trends, hostel financial performance, and profitability.</a:t>
            </a:r>
          </a:p>
          <a:p>
            <a:r>
              <a:rPr lang="en-US" dirty="0">
                <a:latin typeface="+mj-lt"/>
              </a:rPr>
              <a:t>Enhance security measures to protect sensitive customer and financial data.</a:t>
            </a:r>
          </a:p>
          <a:p>
            <a:r>
              <a:rPr lang="en-US" dirty="0">
                <a:latin typeface="+mj-lt"/>
              </a:rPr>
              <a:t>Enable seamless integration with existing systems, such as accounting software and POS (Point of Sale) systems.</a:t>
            </a:r>
          </a:p>
          <a:p>
            <a:r>
              <a:rPr lang="en-US" dirty="0">
                <a:latin typeface="+mj-lt"/>
              </a:rPr>
              <a:t>Provide user-friendly interfaces for easy navigation and quick adoption by store staff.</a:t>
            </a:r>
          </a:p>
          <a:p>
            <a:r>
              <a:rPr lang="en-US" dirty="0">
                <a:latin typeface="+mj-lt"/>
              </a:rPr>
              <a:t>Offer scalability and customization options to accommodate future growth and evolving business needs.</a:t>
            </a:r>
          </a:p>
          <a:p>
            <a:r>
              <a:rPr lang="en-US" dirty="0">
                <a:latin typeface="+mj-lt"/>
              </a:rPr>
              <a:t>Ensure compatibility with multiple devices, including desktops, tablets, and mobile devices, for on-the-go access to store management features.</a:t>
            </a:r>
          </a:p>
        </p:txBody>
      </p:sp>
    </p:spTree>
    <p:extLst>
      <p:ext uri="{BB962C8B-B14F-4D97-AF65-F5344CB8AC3E}">
        <p14:creationId xmlns:p14="http://schemas.microsoft.com/office/powerpoint/2010/main" val="41584617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3FFDA-5B11-7C0A-A0E0-022CF8241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solidFill>
                  <a:schemeClr val="accent1"/>
                </a:solidFill>
                <a:effectLst/>
                <a:latin typeface="Söhne"/>
              </a:rPr>
              <a:t>Benefits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05DFE-929E-286C-B3F3-481827FCB7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+mj-lt"/>
              </a:rPr>
              <a:t>Increased accuracy and productivity in managing hostel operations.</a:t>
            </a:r>
          </a:p>
          <a:p>
            <a:r>
              <a:rPr lang="en-US" dirty="0">
                <a:latin typeface="+mj-lt"/>
              </a:rPr>
              <a:t>Real-time tracking and analysis of bookings and payment data for informed decision-making.</a:t>
            </a:r>
          </a:p>
          <a:p>
            <a:r>
              <a:rPr lang="en-US" dirty="0">
                <a:latin typeface="+mj-lt"/>
              </a:rPr>
              <a:t>Improved customer satisfaction through streamlined order management and invoicing processes.</a:t>
            </a:r>
          </a:p>
        </p:txBody>
      </p:sp>
    </p:spTree>
    <p:extLst>
      <p:ext uri="{BB962C8B-B14F-4D97-AF65-F5344CB8AC3E}">
        <p14:creationId xmlns:p14="http://schemas.microsoft.com/office/powerpoint/2010/main" val="4099790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3FFDA-5B11-7C0A-A0E0-022CF8241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solidFill>
                  <a:schemeClr val="accent1"/>
                </a:solidFill>
                <a:effectLst/>
                <a:latin typeface="Söhne"/>
              </a:rPr>
              <a:t>Software Features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05DFE-929E-286C-B3F3-481827FCB7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Booking Management:</a:t>
            </a:r>
          </a:p>
          <a:p>
            <a:pPr lvl="1"/>
            <a:r>
              <a:rPr lang="en-US" dirty="0"/>
              <a:t>Track bookings , including seat quantities, availability, and replenishment.</a:t>
            </a:r>
          </a:p>
          <a:p>
            <a:pPr lvl="1"/>
            <a:r>
              <a:rPr lang="en-US" dirty="0"/>
              <a:t>Set up low-seat alerts and automated reordering processes.</a:t>
            </a:r>
          </a:p>
          <a:p>
            <a:r>
              <a:rPr lang="en-US" dirty="0"/>
              <a:t>Booking Order Tracking:</a:t>
            </a:r>
          </a:p>
          <a:p>
            <a:pPr lvl="1"/>
            <a:r>
              <a:rPr lang="en-US" dirty="0"/>
              <a:t>Capture customer bookings, including payment details, quantities, and pricing.</a:t>
            </a:r>
          </a:p>
          <a:p>
            <a:pPr lvl="1"/>
            <a:r>
              <a:rPr lang="en-US" dirty="0"/>
              <a:t>Enable order status tracking .</a:t>
            </a:r>
          </a:p>
          <a:p>
            <a:pPr lvl="1"/>
            <a:r>
              <a:rPr lang="en-US" dirty="0"/>
              <a:t>Generate invoices and  slips for efficient booking fulfillment.</a:t>
            </a:r>
          </a:p>
          <a:p>
            <a:r>
              <a:rPr lang="en-US" dirty="0"/>
              <a:t>Reporting and Analytics:</a:t>
            </a:r>
          </a:p>
          <a:p>
            <a:pPr lvl="1"/>
            <a:r>
              <a:rPr lang="en-US" dirty="0"/>
              <a:t>Generate real-time reports on sales, inventory levels, and profitability.</a:t>
            </a:r>
          </a:p>
          <a:p>
            <a:pPr lvl="1"/>
            <a:r>
              <a:rPr lang="en-US" dirty="0"/>
              <a:t>Provide insights into top-selling rooms, customer booking patterns, and revenue trends.</a:t>
            </a:r>
          </a:p>
          <a:p>
            <a:pPr lvl="1"/>
            <a:r>
              <a:rPr lang="en-US" dirty="0"/>
              <a:t>Support customization and filtering options for tailored analysis.</a:t>
            </a:r>
          </a:p>
        </p:txBody>
      </p:sp>
    </p:spTree>
    <p:extLst>
      <p:ext uri="{BB962C8B-B14F-4D97-AF65-F5344CB8AC3E}">
        <p14:creationId xmlns:p14="http://schemas.microsoft.com/office/powerpoint/2010/main" val="19217817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324B29-C498-41FF-A89D-BBCA5DD664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796" y="192468"/>
            <a:ext cx="9162408" cy="666553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38ED051-D9A2-5B05-464F-9D50E3F9F722}"/>
              </a:ext>
            </a:extLst>
          </p:cNvPr>
          <p:cNvSpPr txBox="1"/>
          <p:nvPr/>
        </p:nvSpPr>
        <p:spPr>
          <a:xfrm>
            <a:off x="2947831" y="192468"/>
            <a:ext cx="60268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highlight>
                  <a:srgbClr val="C0C0C0"/>
                </a:highlight>
              </a:rPr>
              <a:t>ERD – Entity Relationship Diagram</a:t>
            </a:r>
          </a:p>
        </p:txBody>
      </p:sp>
    </p:spTree>
    <p:extLst>
      <p:ext uri="{BB962C8B-B14F-4D97-AF65-F5344CB8AC3E}">
        <p14:creationId xmlns:p14="http://schemas.microsoft.com/office/powerpoint/2010/main" val="24813354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427</TotalTime>
  <Words>1350</Words>
  <Application>Microsoft Office PowerPoint</Application>
  <PresentationFormat>Widescreen</PresentationFormat>
  <Paragraphs>195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3" baseType="lpstr">
      <vt:lpstr>Arial</vt:lpstr>
      <vt:lpstr>Calibri</vt:lpstr>
      <vt:lpstr>Calibri Light</vt:lpstr>
      <vt:lpstr>Fira Code</vt:lpstr>
      <vt:lpstr>Monotype Corsiva</vt:lpstr>
      <vt:lpstr>Montserrat</vt:lpstr>
      <vt:lpstr>MV Boli</vt:lpstr>
      <vt:lpstr>Söhne</vt:lpstr>
      <vt:lpstr>Tw Cen MT</vt:lpstr>
      <vt:lpstr>Office Theme</vt:lpstr>
      <vt:lpstr>Super hostel Management System</vt:lpstr>
      <vt:lpstr>PowerPoint Presentation</vt:lpstr>
      <vt:lpstr>Index</vt:lpstr>
      <vt:lpstr>Application</vt:lpstr>
      <vt:lpstr>Introduction</vt:lpstr>
      <vt:lpstr>Objectives</vt:lpstr>
      <vt:lpstr>Benefits</vt:lpstr>
      <vt:lpstr>Software Features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Methodology</vt:lpstr>
      <vt:lpstr>Methodology</vt:lpstr>
      <vt:lpstr>Web Frontend Design</vt:lpstr>
      <vt:lpstr>Example of Invoice Report</vt:lpstr>
      <vt:lpstr>Booking Report Example</vt:lpstr>
      <vt:lpstr>Form Sample</vt:lpstr>
      <vt:lpstr>More Form Sample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Store Management System</dc:title>
  <dc:creator>Sk Miraj</dc:creator>
  <cp:lastModifiedBy>Scientist-2.0</cp:lastModifiedBy>
  <cp:revision>98</cp:revision>
  <dcterms:created xsi:type="dcterms:W3CDTF">2023-06-03T18:14:29Z</dcterms:created>
  <dcterms:modified xsi:type="dcterms:W3CDTF">2023-09-04T05:41:57Z</dcterms:modified>
</cp:coreProperties>
</file>

<file path=docProps/thumbnail.jpeg>
</file>